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020" y="-5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D345-5E05-48C7-A0F4-6427A71F59FB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CD11E-2928-44F1-A05D-E82ED1AE2C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989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D345-5E05-48C7-A0F4-6427A71F59FB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CD11E-2928-44F1-A05D-E82ED1AE2C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901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D345-5E05-48C7-A0F4-6427A71F59FB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CD11E-2928-44F1-A05D-E82ED1AE2C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927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D345-5E05-48C7-A0F4-6427A71F59FB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CD11E-2928-44F1-A05D-E82ED1AE2C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938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D345-5E05-48C7-A0F4-6427A71F59FB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CD11E-2928-44F1-A05D-E82ED1AE2C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799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D345-5E05-48C7-A0F4-6427A71F59FB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CD11E-2928-44F1-A05D-E82ED1AE2C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98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D345-5E05-48C7-A0F4-6427A71F59FB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CD11E-2928-44F1-A05D-E82ED1AE2C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362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D345-5E05-48C7-A0F4-6427A71F59FB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CD11E-2928-44F1-A05D-E82ED1AE2C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540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D345-5E05-48C7-A0F4-6427A71F59FB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CD11E-2928-44F1-A05D-E82ED1AE2C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078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D345-5E05-48C7-A0F4-6427A71F59FB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CD11E-2928-44F1-A05D-E82ED1AE2C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10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D345-5E05-48C7-A0F4-6427A71F59FB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CD11E-2928-44F1-A05D-E82ED1AE2C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416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9D345-5E05-48C7-A0F4-6427A71F59FB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CD11E-2928-44F1-A05D-E82ED1AE2C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252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www.gov.uk/government/collections/immunisation-against-infectious-disease-the-green-boo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5516" y="1904554"/>
            <a:ext cx="2808312" cy="462079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ysClr val="windowText" lastClr="000000"/>
                </a:solidFill>
              </a:rPr>
              <a:t>Consider how you intend to use your  cool box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ysClr val="windowText" lastClr="000000"/>
                </a:solidFill>
              </a:rPr>
              <a:t>The cool box must be designed for purpose of transporting and storing vaccines, and be suitably portable 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050" dirty="0">
              <a:solidFill>
                <a:sysClr val="windowText" lastClr="000000"/>
              </a:solidFill>
            </a:endParaRP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050" dirty="0">
              <a:solidFill>
                <a:sysClr val="windowText" lastClr="000000"/>
              </a:solidFill>
            </a:endParaRPr>
          </a:p>
          <a:p>
            <a:pPr>
              <a:spcAft>
                <a:spcPts val="600"/>
              </a:spcAft>
            </a:pPr>
            <a:endParaRPr lang="en-GB" sz="1050" dirty="0">
              <a:solidFill>
                <a:sysClr val="windowText" lastClr="000000"/>
              </a:solidFill>
            </a:endParaRP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ysClr val="windowText" lastClr="000000"/>
                </a:solidFill>
              </a:rPr>
              <a:t>If frozen cool packs will be used, the cool box should be designed to prevent direct contact between the cool pack and the vaccine to prevent freezing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ysClr val="windowText" lastClr="000000"/>
                </a:solidFill>
              </a:rPr>
              <a:t>The cool boxes and cool packs must be sourced from a recognised medical supply company. Domestic cool boxes must not be used to transport vaccines.</a:t>
            </a:r>
          </a:p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ysClr val="windowText" lastClr="000000"/>
                </a:solidFill>
              </a:rPr>
              <a:t>Obtain data to ensure that your intended use of the cool box will keep the vaccine between +2˚C to +8˚C during its use. You will need to consider:</a:t>
            </a:r>
          </a:p>
          <a:p>
            <a:pPr marL="357188" lvl="1" indent="-174625"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357188" algn="l"/>
              </a:tabLst>
            </a:pPr>
            <a:r>
              <a:rPr lang="en-GB" sz="1050" dirty="0">
                <a:solidFill>
                  <a:sysClr val="windowText" lastClr="000000"/>
                </a:solidFill>
              </a:rPr>
              <a:t>Total intended duration of use</a:t>
            </a:r>
          </a:p>
          <a:p>
            <a:pPr marL="357188" lvl="1" indent="-174625"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357188" algn="l"/>
              </a:tabLst>
            </a:pPr>
            <a:r>
              <a:rPr lang="en-GB" sz="1050" dirty="0">
                <a:solidFill>
                  <a:sysClr val="windowText" lastClr="000000"/>
                </a:solidFill>
              </a:rPr>
              <a:t>Frequency and duration of openings during use (if any) 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207844" y="1916833"/>
            <a:ext cx="2808312" cy="46085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ysClr val="windowText" lastClr="000000"/>
                </a:solidFill>
              </a:rPr>
              <a:t>Cool packs should be chilled in accordance with the manufacturer’s instructions, to ensure they maintain the right temperature.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ysClr val="windowText" lastClr="000000"/>
                </a:solidFill>
              </a:rPr>
              <a:t>The box and cool packs must be carefully assembled in strict accordance with the manufacturer’s instructions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ysClr val="windowText" lastClr="000000"/>
                </a:solidFill>
              </a:rPr>
              <a:t>If frozen packs are specified by the manufacturer, a digital thermometer </a:t>
            </a:r>
            <a:r>
              <a:rPr lang="en-GB" sz="1050" b="1" dirty="0">
                <a:solidFill>
                  <a:schemeClr val="tx1"/>
                </a:solidFill>
              </a:rPr>
              <a:t>must </a:t>
            </a:r>
            <a:r>
              <a:rPr lang="en-GB" sz="1050" dirty="0">
                <a:solidFill>
                  <a:sysClr val="windowText" lastClr="000000"/>
                </a:solidFill>
              </a:rPr>
              <a:t>be used to check the internal temperature of the cool box after the blocks are inserted and with lid closed to ensure it is between +2˚C to +8˚C prior to use.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050" dirty="0">
              <a:solidFill>
                <a:sysClr val="windowText" lastClr="000000"/>
              </a:solidFill>
            </a:endParaRP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050" dirty="0">
              <a:solidFill>
                <a:sysClr val="windowText" lastClr="000000"/>
              </a:solidFill>
            </a:endParaRP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050" dirty="0">
              <a:solidFill>
                <a:sysClr val="windowText" lastClr="000000"/>
              </a:solidFill>
            </a:endParaRPr>
          </a:p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050" dirty="0">
              <a:solidFill>
                <a:sysClr val="windowText" lastClr="000000"/>
              </a:solidFill>
            </a:endParaRPr>
          </a:p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ysClr val="windowText" lastClr="000000"/>
                </a:solidFill>
              </a:rPr>
              <a:t>If the cool box doesn’t include pockets to hold the cool blocks, a thick (1-2cm) layer of insulating material such as crumpled paper towel or bubble wrap  must be used to separate the blocks from the vaccine.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050" dirty="0">
              <a:solidFill>
                <a:sysClr val="windowText" lastClr="00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168164" y="1925018"/>
            <a:ext cx="2808312" cy="460032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ysClr val="windowText" lastClr="000000"/>
                </a:solidFill>
              </a:rPr>
              <a:t>Ensure that only the quantity of vaccines required for each session are removed from the vaccine refrigerator </a:t>
            </a:r>
            <a:r>
              <a:rPr lang="en-GB" sz="1050" dirty="0">
                <a:solidFill>
                  <a:schemeClr val="tx1"/>
                </a:solidFill>
              </a:rPr>
              <a:t>&amp; transferred to the cool box.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ysClr val="windowText" lastClr="000000"/>
                </a:solidFill>
              </a:rPr>
              <a:t>The vials should be placed quickly into the cool boxes and opening times must be kept to a minimum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050" dirty="0">
              <a:solidFill>
                <a:sysClr val="windowText" lastClr="000000"/>
              </a:solidFill>
            </a:endParaRP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050" dirty="0">
              <a:solidFill>
                <a:sysClr val="windowText" lastClr="000000"/>
              </a:solidFill>
            </a:endParaRP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ysClr val="windowText" lastClr="000000"/>
                </a:solidFill>
              </a:rPr>
              <a:t>Vaccine vials must be packed securely to minimise movement of the vaccine. Bubble wrap or paper may be used for packing.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ysClr val="windowText" lastClr="000000"/>
                </a:solidFill>
              </a:rPr>
              <a:t>Place a digital thermometer or temperature logger in with the vaccines to  provide additional assurance that the correct storage conditions are maintained.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ysClr val="windowText" lastClr="000000"/>
                </a:solidFill>
              </a:rPr>
              <a:t>Vaccines left over at the end of a vaccination session should be discarded. Vials may only be </a:t>
            </a:r>
            <a:r>
              <a:rPr lang="en-GB" sz="1050">
                <a:solidFill>
                  <a:sysClr val="windowText" lastClr="000000"/>
                </a:solidFill>
              </a:rPr>
              <a:t>returned if there is </a:t>
            </a:r>
            <a:r>
              <a:rPr lang="en-GB" sz="1050" dirty="0">
                <a:solidFill>
                  <a:sysClr val="windowText" lastClr="000000"/>
                </a:solidFill>
              </a:rPr>
              <a:t>evidence from temperature monitoring that the cold chain has been maintained. 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ysClr val="windowText" lastClr="000000"/>
                </a:solidFill>
              </a:rPr>
              <a:t>Keep the length of time the vaccines are stored in a cool box to the minimum required. 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050" dirty="0">
              <a:solidFill>
                <a:sysClr val="windowText" lastClr="0000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51520" y="588436"/>
            <a:ext cx="8720960" cy="838347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GB" sz="1600" b="1" kern="0" dirty="0">
                <a:solidFill>
                  <a:sysClr val="window" lastClr="FFFFFF"/>
                </a:solidFill>
                <a:ea typeface="Calibri"/>
                <a:cs typeface="Times New Roman"/>
              </a:rPr>
              <a:t>Cool Box Quick Reference Guide: COVID-19 Vaccines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28720" y="945109"/>
            <a:ext cx="1931670" cy="429260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/>
                <a:ea typeface="Calibri"/>
                <a:cs typeface="Times New Roman"/>
              </a:rPr>
              <a:t>Maintain the temperature between +2˚C to +8˚ 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483241" y="945109"/>
            <a:ext cx="1931670" cy="4292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Protect the vaccine from freezing</a:t>
            </a:r>
            <a:endParaRPr lang="en-GB" sz="1100" dirty="0">
              <a:effectLst/>
              <a:ea typeface="Calibri"/>
              <a:cs typeface="Times New Roman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648979" y="945109"/>
            <a:ext cx="1931670" cy="429260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Protect the vaccine from light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876256" y="945109"/>
            <a:ext cx="1931670" cy="429260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Minimise excessive movement of the vaccine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43569" y="1530858"/>
            <a:ext cx="2808312" cy="305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600" dirty="0">
                <a:effectLst/>
                <a:ea typeface="Times New Roman"/>
              </a:rPr>
              <a:t>Choosing Your Cool box</a:t>
            </a:r>
            <a:endParaRPr lang="en-GB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195897" y="1530857"/>
            <a:ext cx="2808312" cy="305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>
                <a:effectLst/>
                <a:ea typeface="Times New Roman"/>
              </a:rPr>
              <a:t>Preparing Your Cool box</a:t>
            </a:r>
            <a:endParaRPr lang="en-GB" sz="1200">
              <a:effectLst/>
              <a:latin typeface="Times New Roman"/>
              <a:ea typeface="Times New Roman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156217" y="1514734"/>
            <a:ext cx="2808312" cy="293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>
                <a:effectLst/>
                <a:ea typeface="Times New Roman"/>
              </a:rPr>
              <a:t>Using Your Cool box</a:t>
            </a:r>
            <a:endParaRPr lang="en-GB" sz="1200">
              <a:effectLst/>
              <a:latin typeface="Times New Roman"/>
              <a:ea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496" y="2852693"/>
            <a:ext cx="730373" cy="870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1559" y="3140969"/>
            <a:ext cx="822499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000" y="4302224"/>
            <a:ext cx="946771" cy="854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82" y="116632"/>
            <a:ext cx="1169987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554" y="186482"/>
            <a:ext cx="68897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31640" y="6596390"/>
            <a:ext cx="655272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050" dirty="0">
                <a:hlinkClick r:id="rId7"/>
              </a:rPr>
              <a:t>https://www.gov.uk/government/collections/immunisation-against-infectious-disease-the-green-book</a:t>
            </a:r>
            <a:endParaRPr lang="en-GB" sz="1050" dirty="0"/>
          </a:p>
        </p:txBody>
      </p:sp>
      <p:sp>
        <p:nvSpPr>
          <p:cNvPr id="3" name="TextBox 2"/>
          <p:cNvSpPr txBox="1"/>
          <p:nvPr/>
        </p:nvSpPr>
        <p:spPr>
          <a:xfrm>
            <a:off x="8275554" y="6596390"/>
            <a:ext cx="688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600" dirty="0">
                <a:solidFill>
                  <a:prstClr val="black"/>
                </a:solidFill>
              </a:rPr>
              <a:t>Issue 3 – 08/06/2022</a:t>
            </a:r>
            <a:endParaRPr lang="en-GB" sz="10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71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468</Words>
  <Application>Microsoft Office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Times New Roman</vt:lpstr>
      <vt:lpstr>Office Theme</vt:lpstr>
      <vt:lpstr>PowerPoint Presentation</vt:lpstr>
    </vt:vector>
  </TitlesOfParts>
  <Company>RLBUHT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Jackson Sharon (RQ6) RLBUHT</dc:creator>
  <cp:lastModifiedBy>Ian Allen</cp:lastModifiedBy>
  <cp:revision>17</cp:revision>
  <dcterms:created xsi:type="dcterms:W3CDTF">2020-12-22T08:24:08Z</dcterms:created>
  <dcterms:modified xsi:type="dcterms:W3CDTF">2022-06-08T12:02:51Z</dcterms:modified>
</cp:coreProperties>
</file>