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44" r:id="rId1"/>
  </p:sldMasterIdLst>
  <p:notesMasterIdLst>
    <p:notesMasterId r:id="rId52"/>
  </p:notesMasterIdLst>
  <p:handoutMasterIdLst>
    <p:handoutMasterId r:id="rId53"/>
  </p:handoutMasterIdLst>
  <p:sldIdLst>
    <p:sldId id="256" r:id="rId2"/>
    <p:sldId id="257" r:id="rId3"/>
    <p:sldId id="258" r:id="rId4"/>
    <p:sldId id="274" r:id="rId5"/>
    <p:sldId id="275" r:id="rId6"/>
    <p:sldId id="276" r:id="rId7"/>
    <p:sldId id="277" r:id="rId8"/>
    <p:sldId id="278" r:id="rId9"/>
    <p:sldId id="307" r:id="rId10"/>
    <p:sldId id="279" r:id="rId11"/>
    <p:sldId id="319" r:id="rId12"/>
    <p:sldId id="270" r:id="rId13"/>
    <p:sldId id="302" r:id="rId14"/>
    <p:sldId id="284" r:id="rId15"/>
    <p:sldId id="309" r:id="rId16"/>
    <p:sldId id="298" r:id="rId17"/>
    <p:sldId id="299" r:id="rId18"/>
    <p:sldId id="300" r:id="rId19"/>
    <p:sldId id="259" r:id="rId20"/>
    <p:sldId id="285" r:id="rId21"/>
    <p:sldId id="280" r:id="rId22"/>
    <p:sldId id="281" r:id="rId23"/>
    <p:sldId id="295" r:id="rId24"/>
    <p:sldId id="316" r:id="rId25"/>
    <p:sldId id="322" r:id="rId26"/>
    <p:sldId id="286" r:id="rId27"/>
    <p:sldId id="287" r:id="rId28"/>
    <p:sldId id="323" r:id="rId29"/>
    <p:sldId id="324" r:id="rId30"/>
    <p:sldId id="288" r:id="rId31"/>
    <p:sldId id="260" r:id="rId32"/>
    <p:sldId id="261" r:id="rId33"/>
    <p:sldId id="303" r:id="rId34"/>
    <p:sldId id="263" r:id="rId35"/>
    <p:sldId id="282" r:id="rId36"/>
    <p:sldId id="283" r:id="rId37"/>
    <p:sldId id="325" r:id="rId38"/>
    <p:sldId id="310" r:id="rId39"/>
    <p:sldId id="318" r:id="rId40"/>
    <p:sldId id="314" r:id="rId41"/>
    <p:sldId id="321" r:id="rId42"/>
    <p:sldId id="313" r:id="rId43"/>
    <p:sldId id="311" r:id="rId44"/>
    <p:sldId id="312" r:id="rId45"/>
    <p:sldId id="317" r:id="rId46"/>
    <p:sldId id="304" r:id="rId47"/>
    <p:sldId id="305" r:id="rId48"/>
    <p:sldId id="265" r:id="rId49"/>
    <p:sldId id="267" r:id="rId50"/>
    <p:sldId id="268" r:id="rId51"/>
  </p:sldIdLst>
  <p:sldSz cx="9144000" cy="6858000" type="screen4x3"/>
  <p:notesSz cx="6797675" cy="9928225"/>
  <p:embeddedFontLst>
    <p:embeddedFont>
      <p:font typeface="Calibri" pitchFamily="34" charset="0"/>
      <p:regular r:id="rId54"/>
      <p:bold r:id="rId55"/>
      <p:italic r:id="rId56"/>
      <p:boldItalic r:id="rId57"/>
    </p:embeddedFont>
    <p:embeddedFont>
      <p:font typeface="Eras Bold ITC" pitchFamily="34" charset="0"/>
      <p:regular r:id="rId58"/>
    </p:embeddedFont>
    <p:embeddedFont>
      <p:font typeface="Perpetua" pitchFamily="18" charset="0"/>
      <p:regular r:id="rId59"/>
      <p:bold r:id="rId60"/>
      <p:italic r:id="rId61"/>
      <p:boldItalic r:id="rId62"/>
    </p:embeddedFont>
    <p:embeddedFont>
      <p:font typeface="Book Antiqua" pitchFamily="18" charset="0"/>
      <p:regular r:id="rId63"/>
      <p:bold r:id="rId64"/>
      <p:italic r:id="rId65"/>
      <p:boldItalic r:id="rId66"/>
    </p:embeddedFont>
  </p:embeddedFontLst>
  <p:defaultTextStyle>
    <a:defPPr>
      <a:defRPr lang="en-GB"/>
    </a:defPPr>
    <a:lvl1pPr algn="l" rtl="0" eaLnBrk="0" fontAlgn="base" hangingPunct="0">
      <a:spcBef>
        <a:spcPct val="0"/>
      </a:spcBef>
      <a:spcAft>
        <a:spcPct val="0"/>
      </a:spcAft>
      <a:defRPr sz="2400" kern="1200">
        <a:solidFill>
          <a:schemeClr val="tx1"/>
        </a:solidFill>
        <a:latin typeface="Perpetua" pitchFamily="18" charset="0"/>
        <a:ea typeface="+mn-ea"/>
        <a:cs typeface="+mn-cs"/>
      </a:defRPr>
    </a:lvl1pPr>
    <a:lvl2pPr marL="457200" algn="l" rtl="0" eaLnBrk="0" fontAlgn="base" hangingPunct="0">
      <a:spcBef>
        <a:spcPct val="0"/>
      </a:spcBef>
      <a:spcAft>
        <a:spcPct val="0"/>
      </a:spcAft>
      <a:defRPr sz="2400" kern="1200">
        <a:solidFill>
          <a:schemeClr val="tx1"/>
        </a:solidFill>
        <a:latin typeface="Perpetua" pitchFamily="18" charset="0"/>
        <a:ea typeface="+mn-ea"/>
        <a:cs typeface="+mn-cs"/>
      </a:defRPr>
    </a:lvl2pPr>
    <a:lvl3pPr marL="914400" algn="l" rtl="0" eaLnBrk="0" fontAlgn="base" hangingPunct="0">
      <a:spcBef>
        <a:spcPct val="0"/>
      </a:spcBef>
      <a:spcAft>
        <a:spcPct val="0"/>
      </a:spcAft>
      <a:defRPr sz="2400" kern="1200">
        <a:solidFill>
          <a:schemeClr val="tx1"/>
        </a:solidFill>
        <a:latin typeface="Perpetua"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Perpetua"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Perpetua" pitchFamily="18" charset="0"/>
        <a:ea typeface="+mn-ea"/>
        <a:cs typeface="+mn-cs"/>
      </a:defRPr>
    </a:lvl5pPr>
    <a:lvl6pPr marL="2286000" algn="l" defTabSz="914400" rtl="0" eaLnBrk="1" latinLnBrk="0" hangingPunct="1">
      <a:defRPr sz="2400" kern="1200">
        <a:solidFill>
          <a:schemeClr val="tx1"/>
        </a:solidFill>
        <a:latin typeface="Perpetua" pitchFamily="18" charset="0"/>
        <a:ea typeface="+mn-ea"/>
        <a:cs typeface="+mn-cs"/>
      </a:defRPr>
    </a:lvl6pPr>
    <a:lvl7pPr marL="2743200" algn="l" defTabSz="914400" rtl="0" eaLnBrk="1" latinLnBrk="0" hangingPunct="1">
      <a:defRPr sz="2400" kern="1200">
        <a:solidFill>
          <a:schemeClr val="tx1"/>
        </a:solidFill>
        <a:latin typeface="Perpetua" pitchFamily="18" charset="0"/>
        <a:ea typeface="+mn-ea"/>
        <a:cs typeface="+mn-cs"/>
      </a:defRPr>
    </a:lvl7pPr>
    <a:lvl8pPr marL="3200400" algn="l" defTabSz="914400" rtl="0" eaLnBrk="1" latinLnBrk="0" hangingPunct="1">
      <a:defRPr sz="2400" kern="1200">
        <a:solidFill>
          <a:schemeClr val="tx1"/>
        </a:solidFill>
        <a:latin typeface="Perpetua" pitchFamily="18" charset="0"/>
        <a:ea typeface="+mn-ea"/>
        <a:cs typeface="+mn-cs"/>
      </a:defRPr>
    </a:lvl8pPr>
    <a:lvl9pPr marL="3657600" algn="l" defTabSz="914400" rtl="0" eaLnBrk="1" latinLnBrk="0" hangingPunct="1">
      <a:defRPr sz="2400" kern="1200">
        <a:solidFill>
          <a:schemeClr val="tx1"/>
        </a:solidFill>
        <a:latin typeface="Perpetu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C85"/>
    <a:srgbClr val="FF9191"/>
    <a:srgbClr val="E2AF7C"/>
    <a:srgbClr val="ED9FFF"/>
    <a:srgbClr val="E885FF"/>
    <a:srgbClr val="E8CC00"/>
    <a:srgbClr val="FFFFBB"/>
    <a:srgbClr val="FF8B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90" autoAdjust="0"/>
    <p:restoredTop sz="86364" autoAdjust="0"/>
  </p:normalViewPr>
  <p:slideViewPr>
    <p:cSldViewPr>
      <p:cViewPr>
        <p:scale>
          <a:sx n="90" d="100"/>
          <a:sy n="90" d="100"/>
        </p:scale>
        <p:origin x="-570" y="564"/>
      </p:cViewPr>
      <p:guideLst>
        <p:guide orient="horz" pos="2160"/>
        <p:guide pos="2880"/>
      </p:guideLst>
    </p:cSldViewPr>
  </p:slideViewPr>
  <p:outlineViewPr>
    <p:cViewPr>
      <p:scale>
        <a:sx n="33" d="100"/>
        <a:sy n="33" d="100"/>
      </p:scale>
      <p:origin x="0" y="14982"/>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06" y="984"/>
      </p:cViewPr>
      <p:guideLst>
        <p:guide orient="horz" pos="2192"/>
        <p:guide pos="29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font" Target="fonts/font5.fntdata"/><Relationship Id="rId66"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slide" Target="slides/slide28.xml"/><Relationship Id="rId1"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331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0"/>
            <a:ext cx="2945984" cy="49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91" tIns="0" rIns="19391" bIns="0" numCol="1" anchor="t" anchorCtr="0" compatLnSpc="1">
            <a:prstTxWarp prst="textNoShape">
              <a:avLst/>
            </a:prstTxWarp>
          </a:bodyPr>
          <a:lstStyle>
            <a:lvl1pPr>
              <a:defRPr sz="1000" i="1"/>
            </a:lvl1pPr>
          </a:lstStyle>
          <a:p>
            <a:pPr>
              <a:defRPr/>
            </a:pPr>
            <a:endParaRPr lang="en-GB" dirty="0"/>
          </a:p>
        </p:txBody>
      </p:sp>
      <p:sp>
        <p:nvSpPr>
          <p:cNvPr id="2051" name="Rectangle 3"/>
          <p:cNvSpPr>
            <a:spLocks noGrp="1" noChangeArrowheads="1"/>
          </p:cNvSpPr>
          <p:nvPr>
            <p:ph type="dt" idx="1"/>
          </p:nvPr>
        </p:nvSpPr>
        <p:spPr bwMode="auto">
          <a:xfrm>
            <a:off x="3851692" y="0"/>
            <a:ext cx="2945983" cy="49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91" tIns="0" rIns="19391" bIns="0" numCol="1" anchor="t" anchorCtr="0" compatLnSpc="1">
            <a:prstTxWarp prst="textNoShape">
              <a:avLst/>
            </a:prstTxWarp>
          </a:bodyPr>
          <a:lstStyle>
            <a:lvl1pPr algn="r">
              <a:defRPr sz="1000" i="1"/>
            </a:lvl1pPr>
          </a:lstStyle>
          <a:p>
            <a:pPr>
              <a:defRPr/>
            </a:pPr>
            <a:endParaRPr lang="en-GB" dirty="0"/>
          </a:p>
        </p:txBody>
      </p:sp>
      <p:sp>
        <p:nvSpPr>
          <p:cNvPr id="51204" name="Rectangle 4"/>
          <p:cNvSpPr>
            <a:spLocks noGrp="1" noRot="1" noChangeAspect="1" noChangeArrowheads="1" noTextEdit="1"/>
          </p:cNvSpPr>
          <p:nvPr>
            <p:ph type="sldImg" idx="2"/>
          </p:nvPr>
        </p:nvSpPr>
        <p:spPr bwMode="auto">
          <a:xfrm>
            <a:off x="927100" y="752475"/>
            <a:ext cx="4943475" cy="3708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5708" y="4715988"/>
            <a:ext cx="4986260" cy="446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23" tIns="46862" rIns="93723" bIns="4686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54" name="Rectangle 6"/>
          <p:cNvSpPr>
            <a:spLocks noGrp="1" noChangeArrowheads="1"/>
          </p:cNvSpPr>
          <p:nvPr>
            <p:ph type="ftr" sz="quarter" idx="4"/>
          </p:nvPr>
        </p:nvSpPr>
        <p:spPr bwMode="auto">
          <a:xfrm>
            <a:off x="1" y="9431975"/>
            <a:ext cx="2945984" cy="49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91" tIns="0" rIns="19391" bIns="0" numCol="1" anchor="b" anchorCtr="0" compatLnSpc="1">
            <a:prstTxWarp prst="textNoShape">
              <a:avLst/>
            </a:prstTxWarp>
          </a:bodyPr>
          <a:lstStyle>
            <a:lvl1pPr>
              <a:defRPr sz="1000" i="1"/>
            </a:lvl1pPr>
          </a:lstStyle>
          <a:p>
            <a:pPr>
              <a:defRPr/>
            </a:pPr>
            <a:endParaRPr lang="en-GB" dirty="0"/>
          </a:p>
        </p:txBody>
      </p:sp>
      <p:sp>
        <p:nvSpPr>
          <p:cNvPr id="2055" name="Rectangle 7"/>
          <p:cNvSpPr>
            <a:spLocks noGrp="1" noChangeArrowheads="1"/>
          </p:cNvSpPr>
          <p:nvPr>
            <p:ph type="sldNum" sz="quarter" idx="5"/>
          </p:nvPr>
        </p:nvSpPr>
        <p:spPr bwMode="auto">
          <a:xfrm>
            <a:off x="3851692" y="9431975"/>
            <a:ext cx="2945983" cy="49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91" tIns="0" rIns="19391" bIns="0" numCol="1" anchor="b" anchorCtr="0" compatLnSpc="1">
            <a:prstTxWarp prst="textNoShape">
              <a:avLst/>
            </a:prstTxWarp>
          </a:bodyPr>
          <a:lstStyle>
            <a:lvl1pPr algn="r">
              <a:defRPr sz="1000" i="1"/>
            </a:lvl1pPr>
          </a:lstStyle>
          <a:p>
            <a:pPr>
              <a:defRPr/>
            </a:pPr>
            <a:fld id="{03E99899-0884-4282-BDC5-85FC7C6003B8}" type="slidenum">
              <a:rPr lang="en-GB"/>
              <a:pPr>
                <a:defRPr/>
              </a:pPr>
              <a:t>‹#›</a:t>
            </a:fld>
            <a:endParaRPr lang="en-GB" dirty="0"/>
          </a:p>
        </p:txBody>
      </p:sp>
    </p:spTree>
    <p:extLst>
      <p:ext uri="{BB962C8B-B14F-4D97-AF65-F5344CB8AC3E}">
        <p14:creationId xmlns:p14="http://schemas.microsoft.com/office/powerpoint/2010/main" val="32402715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Perpet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Perpet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Perpet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Perpet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Perpet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7100" y="752475"/>
            <a:ext cx="4943475" cy="3708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E99899-0884-4282-BDC5-85FC7C6003B8}" type="slidenum">
              <a:rPr lang="en-GB" smtClean="0"/>
              <a:pPr>
                <a:defRPr/>
              </a:pPr>
              <a:t>2</a:t>
            </a:fld>
            <a:endParaRPr lang="en-GB" dirty="0"/>
          </a:p>
        </p:txBody>
      </p:sp>
    </p:spTree>
    <p:extLst>
      <p:ext uri="{BB962C8B-B14F-4D97-AF65-F5344CB8AC3E}">
        <p14:creationId xmlns:p14="http://schemas.microsoft.com/office/powerpoint/2010/main" val="1817292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27100" y="752475"/>
            <a:ext cx="4943475" cy="3708400"/>
          </a:xfrm>
          <a:ln/>
        </p:spPr>
      </p:sp>
      <p:sp>
        <p:nvSpPr>
          <p:cNvPr id="57347" name="Notes Placeholder 2"/>
          <p:cNvSpPr>
            <a:spLocks noGrp="1"/>
          </p:cNvSpPr>
          <p:nvPr>
            <p:ph type="body" idx="1"/>
          </p:nvPr>
        </p:nvSpPr>
        <p:spPr>
          <a:noFill/>
        </p:spPr>
        <p:txBody>
          <a:bodyPr/>
          <a:lstStyle/>
          <a:p>
            <a:r>
              <a:rPr lang="en-GB" dirty="0" smtClean="0"/>
              <a:t>Sulphanilamide disaster - http://www.fda.gov/AboutFDA/WhatWeDo/History/ProductRegulation/SulfanilamideDisaster/</a:t>
            </a:r>
          </a:p>
          <a:p>
            <a:endParaRPr lang="en-GB" dirty="0" smtClean="0"/>
          </a:p>
          <a:p>
            <a:r>
              <a:rPr lang="en-GB" dirty="0" smtClean="0"/>
              <a:t>Thalidomide – e.g. http://broughttolife.sciencemuseum.org.uk/broughttolife/themes/controversies/thalidomide</a:t>
            </a:r>
          </a:p>
        </p:txBody>
      </p:sp>
      <p:sp>
        <p:nvSpPr>
          <p:cNvPr id="57348" name="Slide Number Placeholder 3"/>
          <p:cNvSpPr>
            <a:spLocks noGrp="1"/>
          </p:cNvSpPr>
          <p:nvPr>
            <p:ph type="sldNum" sz="quarter" idx="5"/>
          </p:nvPr>
        </p:nvSpPr>
        <p:spPr>
          <a:noFill/>
        </p:spPr>
        <p:txBody>
          <a:bodyPr/>
          <a:lstStyle>
            <a:lvl1pPr>
              <a:defRPr sz="2400">
                <a:solidFill>
                  <a:schemeClr val="tx1"/>
                </a:solidFill>
                <a:latin typeface="Perpetua" pitchFamily="18" charset="0"/>
              </a:defRPr>
            </a:lvl1pPr>
            <a:lvl2pPr marL="756249" indent="-290865">
              <a:defRPr sz="2400">
                <a:solidFill>
                  <a:schemeClr val="tx1"/>
                </a:solidFill>
                <a:latin typeface="Perpetua" pitchFamily="18" charset="0"/>
              </a:defRPr>
            </a:lvl2pPr>
            <a:lvl3pPr marL="1163460" indent="-232692">
              <a:defRPr sz="2400">
                <a:solidFill>
                  <a:schemeClr val="tx1"/>
                </a:solidFill>
                <a:latin typeface="Perpetua" pitchFamily="18" charset="0"/>
              </a:defRPr>
            </a:lvl3pPr>
            <a:lvl4pPr marL="1628844" indent="-232692">
              <a:defRPr sz="2400">
                <a:solidFill>
                  <a:schemeClr val="tx1"/>
                </a:solidFill>
                <a:latin typeface="Perpetua" pitchFamily="18" charset="0"/>
              </a:defRPr>
            </a:lvl4pPr>
            <a:lvl5pPr marL="2094227" indent="-232692">
              <a:defRPr sz="2400">
                <a:solidFill>
                  <a:schemeClr val="tx1"/>
                </a:solidFill>
                <a:latin typeface="Perpetua" pitchFamily="18" charset="0"/>
              </a:defRPr>
            </a:lvl5pPr>
            <a:lvl6pPr marL="2559611" indent="-232692" eaLnBrk="0" fontAlgn="base" hangingPunct="0">
              <a:spcBef>
                <a:spcPct val="0"/>
              </a:spcBef>
              <a:spcAft>
                <a:spcPct val="0"/>
              </a:spcAft>
              <a:defRPr sz="2400">
                <a:solidFill>
                  <a:schemeClr val="tx1"/>
                </a:solidFill>
                <a:latin typeface="Perpetua" pitchFamily="18" charset="0"/>
              </a:defRPr>
            </a:lvl6pPr>
            <a:lvl7pPr marL="3024995" indent="-232692" eaLnBrk="0" fontAlgn="base" hangingPunct="0">
              <a:spcBef>
                <a:spcPct val="0"/>
              </a:spcBef>
              <a:spcAft>
                <a:spcPct val="0"/>
              </a:spcAft>
              <a:defRPr sz="2400">
                <a:solidFill>
                  <a:schemeClr val="tx1"/>
                </a:solidFill>
                <a:latin typeface="Perpetua" pitchFamily="18" charset="0"/>
              </a:defRPr>
            </a:lvl7pPr>
            <a:lvl8pPr marL="3490379" indent="-232692" eaLnBrk="0" fontAlgn="base" hangingPunct="0">
              <a:spcBef>
                <a:spcPct val="0"/>
              </a:spcBef>
              <a:spcAft>
                <a:spcPct val="0"/>
              </a:spcAft>
              <a:defRPr sz="2400">
                <a:solidFill>
                  <a:schemeClr val="tx1"/>
                </a:solidFill>
                <a:latin typeface="Perpetua" pitchFamily="18" charset="0"/>
              </a:defRPr>
            </a:lvl8pPr>
            <a:lvl9pPr marL="3955763" indent="-232692" eaLnBrk="0" fontAlgn="base" hangingPunct="0">
              <a:spcBef>
                <a:spcPct val="0"/>
              </a:spcBef>
              <a:spcAft>
                <a:spcPct val="0"/>
              </a:spcAft>
              <a:defRPr sz="2400">
                <a:solidFill>
                  <a:schemeClr val="tx1"/>
                </a:solidFill>
                <a:latin typeface="Perpetua" pitchFamily="18" charset="0"/>
              </a:defRPr>
            </a:lvl9pPr>
          </a:lstStyle>
          <a:p>
            <a:fld id="{D239C1D0-F4EA-40CF-AC35-2D05C87CDEEA}" type="slidenum">
              <a:rPr lang="en-GB" sz="1000"/>
              <a:pPr/>
              <a:t>27</a:t>
            </a:fld>
            <a:endParaRPr lang="en-GB" sz="1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27100" y="752475"/>
            <a:ext cx="4943475" cy="3708400"/>
          </a:xfrm>
          <a:ln/>
        </p:spPr>
      </p:sp>
      <p:sp>
        <p:nvSpPr>
          <p:cNvPr id="57347" name="Notes Placeholder 2"/>
          <p:cNvSpPr>
            <a:spLocks noGrp="1"/>
          </p:cNvSpPr>
          <p:nvPr>
            <p:ph type="body" idx="1"/>
          </p:nvPr>
        </p:nvSpPr>
        <p:spPr>
          <a:noFill/>
        </p:spPr>
        <p:txBody>
          <a:bodyPr/>
          <a:lstStyle/>
          <a:p>
            <a:r>
              <a:rPr lang="en-GB" dirty="0" smtClean="0"/>
              <a:t>Sulphanilamide disaster - http://www.fda.gov/AboutFDA/WhatWeDo/History/ProductRegulation/SulfanilamideDisaster/</a:t>
            </a:r>
          </a:p>
          <a:p>
            <a:endParaRPr lang="en-GB" dirty="0" smtClean="0"/>
          </a:p>
          <a:p>
            <a:r>
              <a:rPr lang="en-GB" dirty="0" smtClean="0"/>
              <a:t>Thalidomide – e.g. http://broughttolife.sciencemuseum.org.uk/broughttolife/themes/controversies/thalidomide</a:t>
            </a:r>
          </a:p>
        </p:txBody>
      </p:sp>
      <p:sp>
        <p:nvSpPr>
          <p:cNvPr id="57348" name="Slide Number Placeholder 3"/>
          <p:cNvSpPr>
            <a:spLocks noGrp="1"/>
          </p:cNvSpPr>
          <p:nvPr>
            <p:ph type="sldNum" sz="quarter" idx="5"/>
          </p:nvPr>
        </p:nvSpPr>
        <p:spPr>
          <a:noFill/>
        </p:spPr>
        <p:txBody>
          <a:bodyPr/>
          <a:lstStyle>
            <a:lvl1pPr>
              <a:defRPr sz="2400">
                <a:solidFill>
                  <a:schemeClr val="tx1"/>
                </a:solidFill>
                <a:latin typeface="Perpetua" pitchFamily="18" charset="0"/>
              </a:defRPr>
            </a:lvl1pPr>
            <a:lvl2pPr marL="756249" indent="-290865">
              <a:defRPr sz="2400">
                <a:solidFill>
                  <a:schemeClr val="tx1"/>
                </a:solidFill>
                <a:latin typeface="Perpetua" pitchFamily="18" charset="0"/>
              </a:defRPr>
            </a:lvl2pPr>
            <a:lvl3pPr marL="1163460" indent="-232692">
              <a:defRPr sz="2400">
                <a:solidFill>
                  <a:schemeClr val="tx1"/>
                </a:solidFill>
                <a:latin typeface="Perpetua" pitchFamily="18" charset="0"/>
              </a:defRPr>
            </a:lvl3pPr>
            <a:lvl4pPr marL="1628844" indent="-232692">
              <a:defRPr sz="2400">
                <a:solidFill>
                  <a:schemeClr val="tx1"/>
                </a:solidFill>
                <a:latin typeface="Perpetua" pitchFamily="18" charset="0"/>
              </a:defRPr>
            </a:lvl4pPr>
            <a:lvl5pPr marL="2094227" indent="-232692">
              <a:defRPr sz="2400">
                <a:solidFill>
                  <a:schemeClr val="tx1"/>
                </a:solidFill>
                <a:latin typeface="Perpetua" pitchFamily="18" charset="0"/>
              </a:defRPr>
            </a:lvl5pPr>
            <a:lvl6pPr marL="2559611" indent="-232692" eaLnBrk="0" fontAlgn="base" hangingPunct="0">
              <a:spcBef>
                <a:spcPct val="0"/>
              </a:spcBef>
              <a:spcAft>
                <a:spcPct val="0"/>
              </a:spcAft>
              <a:defRPr sz="2400">
                <a:solidFill>
                  <a:schemeClr val="tx1"/>
                </a:solidFill>
                <a:latin typeface="Perpetua" pitchFamily="18" charset="0"/>
              </a:defRPr>
            </a:lvl6pPr>
            <a:lvl7pPr marL="3024995" indent="-232692" eaLnBrk="0" fontAlgn="base" hangingPunct="0">
              <a:spcBef>
                <a:spcPct val="0"/>
              </a:spcBef>
              <a:spcAft>
                <a:spcPct val="0"/>
              </a:spcAft>
              <a:defRPr sz="2400">
                <a:solidFill>
                  <a:schemeClr val="tx1"/>
                </a:solidFill>
                <a:latin typeface="Perpetua" pitchFamily="18" charset="0"/>
              </a:defRPr>
            </a:lvl7pPr>
            <a:lvl8pPr marL="3490379" indent="-232692" eaLnBrk="0" fontAlgn="base" hangingPunct="0">
              <a:spcBef>
                <a:spcPct val="0"/>
              </a:spcBef>
              <a:spcAft>
                <a:spcPct val="0"/>
              </a:spcAft>
              <a:defRPr sz="2400">
                <a:solidFill>
                  <a:schemeClr val="tx1"/>
                </a:solidFill>
                <a:latin typeface="Perpetua" pitchFamily="18" charset="0"/>
              </a:defRPr>
            </a:lvl8pPr>
            <a:lvl9pPr marL="3955763" indent="-232692" eaLnBrk="0" fontAlgn="base" hangingPunct="0">
              <a:spcBef>
                <a:spcPct val="0"/>
              </a:spcBef>
              <a:spcAft>
                <a:spcPct val="0"/>
              </a:spcAft>
              <a:defRPr sz="2400">
                <a:solidFill>
                  <a:schemeClr val="tx1"/>
                </a:solidFill>
                <a:latin typeface="Perpetua" pitchFamily="18" charset="0"/>
              </a:defRPr>
            </a:lvl9pPr>
          </a:lstStyle>
          <a:p>
            <a:fld id="{D239C1D0-F4EA-40CF-AC35-2D05C87CDEEA}" type="slidenum">
              <a:rPr lang="en-GB" sz="1000"/>
              <a:pPr/>
              <a:t>28</a:t>
            </a:fld>
            <a:endParaRPr lang="en-GB" sz="10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27100" y="752475"/>
            <a:ext cx="4943475" cy="3708400"/>
          </a:xfrm>
          <a:ln/>
        </p:spPr>
      </p:sp>
      <p:sp>
        <p:nvSpPr>
          <p:cNvPr id="57347" name="Notes Placeholder 2"/>
          <p:cNvSpPr>
            <a:spLocks noGrp="1"/>
          </p:cNvSpPr>
          <p:nvPr>
            <p:ph type="body" idx="1"/>
          </p:nvPr>
        </p:nvSpPr>
        <p:spPr>
          <a:noFill/>
        </p:spPr>
        <p:txBody>
          <a:bodyPr/>
          <a:lstStyle/>
          <a:p>
            <a:r>
              <a:rPr lang="en-GB" dirty="0" smtClean="0"/>
              <a:t>Sulphanilamide disaster - http://www.fda.gov/AboutFDA/WhatWeDo/History/ProductRegulation/SulfanilamideDisaster/</a:t>
            </a:r>
          </a:p>
          <a:p>
            <a:endParaRPr lang="en-GB" dirty="0" smtClean="0"/>
          </a:p>
          <a:p>
            <a:r>
              <a:rPr lang="en-GB" dirty="0" smtClean="0"/>
              <a:t>Thalidomide – e.g. http://broughttolife.sciencemuseum.org.uk/broughttolife/themes/controversies/thalidomide</a:t>
            </a:r>
          </a:p>
        </p:txBody>
      </p:sp>
      <p:sp>
        <p:nvSpPr>
          <p:cNvPr id="57348" name="Slide Number Placeholder 3"/>
          <p:cNvSpPr>
            <a:spLocks noGrp="1"/>
          </p:cNvSpPr>
          <p:nvPr>
            <p:ph type="sldNum" sz="quarter" idx="5"/>
          </p:nvPr>
        </p:nvSpPr>
        <p:spPr>
          <a:noFill/>
        </p:spPr>
        <p:txBody>
          <a:bodyPr/>
          <a:lstStyle>
            <a:lvl1pPr>
              <a:defRPr sz="2400">
                <a:solidFill>
                  <a:schemeClr val="tx1"/>
                </a:solidFill>
                <a:latin typeface="Perpetua" pitchFamily="18" charset="0"/>
              </a:defRPr>
            </a:lvl1pPr>
            <a:lvl2pPr marL="756249" indent="-290865">
              <a:defRPr sz="2400">
                <a:solidFill>
                  <a:schemeClr val="tx1"/>
                </a:solidFill>
                <a:latin typeface="Perpetua" pitchFamily="18" charset="0"/>
              </a:defRPr>
            </a:lvl2pPr>
            <a:lvl3pPr marL="1163460" indent="-232692">
              <a:defRPr sz="2400">
                <a:solidFill>
                  <a:schemeClr val="tx1"/>
                </a:solidFill>
                <a:latin typeface="Perpetua" pitchFamily="18" charset="0"/>
              </a:defRPr>
            </a:lvl3pPr>
            <a:lvl4pPr marL="1628844" indent="-232692">
              <a:defRPr sz="2400">
                <a:solidFill>
                  <a:schemeClr val="tx1"/>
                </a:solidFill>
                <a:latin typeface="Perpetua" pitchFamily="18" charset="0"/>
              </a:defRPr>
            </a:lvl4pPr>
            <a:lvl5pPr marL="2094227" indent="-232692">
              <a:defRPr sz="2400">
                <a:solidFill>
                  <a:schemeClr val="tx1"/>
                </a:solidFill>
                <a:latin typeface="Perpetua" pitchFamily="18" charset="0"/>
              </a:defRPr>
            </a:lvl5pPr>
            <a:lvl6pPr marL="2559611" indent="-232692" eaLnBrk="0" fontAlgn="base" hangingPunct="0">
              <a:spcBef>
                <a:spcPct val="0"/>
              </a:spcBef>
              <a:spcAft>
                <a:spcPct val="0"/>
              </a:spcAft>
              <a:defRPr sz="2400">
                <a:solidFill>
                  <a:schemeClr val="tx1"/>
                </a:solidFill>
                <a:latin typeface="Perpetua" pitchFamily="18" charset="0"/>
              </a:defRPr>
            </a:lvl6pPr>
            <a:lvl7pPr marL="3024995" indent="-232692" eaLnBrk="0" fontAlgn="base" hangingPunct="0">
              <a:spcBef>
                <a:spcPct val="0"/>
              </a:spcBef>
              <a:spcAft>
                <a:spcPct val="0"/>
              </a:spcAft>
              <a:defRPr sz="2400">
                <a:solidFill>
                  <a:schemeClr val="tx1"/>
                </a:solidFill>
                <a:latin typeface="Perpetua" pitchFamily="18" charset="0"/>
              </a:defRPr>
            </a:lvl7pPr>
            <a:lvl8pPr marL="3490379" indent="-232692" eaLnBrk="0" fontAlgn="base" hangingPunct="0">
              <a:spcBef>
                <a:spcPct val="0"/>
              </a:spcBef>
              <a:spcAft>
                <a:spcPct val="0"/>
              </a:spcAft>
              <a:defRPr sz="2400">
                <a:solidFill>
                  <a:schemeClr val="tx1"/>
                </a:solidFill>
                <a:latin typeface="Perpetua" pitchFamily="18" charset="0"/>
              </a:defRPr>
            </a:lvl8pPr>
            <a:lvl9pPr marL="3955763" indent="-232692" eaLnBrk="0" fontAlgn="base" hangingPunct="0">
              <a:spcBef>
                <a:spcPct val="0"/>
              </a:spcBef>
              <a:spcAft>
                <a:spcPct val="0"/>
              </a:spcAft>
              <a:defRPr sz="2400">
                <a:solidFill>
                  <a:schemeClr val="tx1"/>
                </a:solidFill>
                <a:latin typeface="Perpetua" pitchFamily="18" charset="0"/>
              </a:defRPr>
            </a:lvl9pPr>
          </a:lstStyle>
          <a:p>
            <a:fld id="{D239C1D0-F4EA-40CF-AC35-2D05C87CDEEA}" type="slidenum">
              <a:rPr lang="en-GB" sz="1000"/>
              <a:pPr/>
              <a:t>29</a:t>
            </a:fld>
            <a:endParaRPr lang="en-GB" sz="10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7100" y="752475"/>
            <a:ext cx="4943475" cy="3708400"/>
          </a:xfrm>
        </p:spPr>
      </p:sp>
      <p:sp>
        <p:nvSpPr>
          <p:cNvPr id="3" name="Notes Placeholder 2"/>
          <p:cNvSpPr>
            <a:spLocks noGrp="1"/>
          </p:cNvSpPr>
          <p:nvPr>
            <p:ph type="body" idx="1"/>
          </p:nvPr>
        </p:nvSpPr>
        <p:spPr/>
        <p:txBody>
          <a:bodyPr/>
          <a:lstStyle/>
          <a:p>
            <a:r>
              <a:rPr lang="en-GB" dirty="0" smtClean="0"/>
              <a:t>Impact</a:t>
            </a:r>
            <a:r>
              <a:rPr lang="en-GB" baseline="0" dirty="0" smtClean="0"/>
              <a:t> of Brexit not yet known and a major concern to the pharmaceutical industry</a:t>
            </a:r>
            <a:endParaRPr lang="en-GB" dirty="0"/>
          </a:p>
        </p:txBody>
      </p:sp>
      <p:sp>
        <p:nvSpPr>
          <p:cNvPr id="4" name="Slide Number Placeholder 3"/>
          <p:cNvSpPr>
            <a:spLocks noGrp="1"/>
          </p:cNvSpPr>
          <p:nvPr>
            <p:ph type="sldNum" sz="quarter" idx="10"/>
          </p:nvPr>
        </p:nvSpPr>
        <p:spPr/>
        <p:txBody>
          <a:bodyPr/>
          <a:lstStyle/>
          <a:p>
            <a:pPr>
              <a:defRPr/>
            </a:pPr>
            <a:fld id="{03E99899-0884-4282-BDC5-85FC7C6003B8}" type="slidenum">
              <a:rPr lang="en-GB" smtClean="0"/>
              <a:pPr>
                <a:defRPr/>
              </a:pPr>
              <a:t>31</a:t>
            </a:fld>
            <a:endParaRPr lang="en-GB" dirty="0"/>
          </a:p>
        </p:txBody>
      </p:sp>
    </p:spTree>
    <p:extLst>
      <p:ext uri="{BB962C8B-B14F-4D97-AF65-F5344CB8AC3E}">
        <p14:creationId xmlns:p14="http://schemas.microsoft.com/office/powerpoint/2010/main" val="2272167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7100" y="752475"/>
            <a:ext cx="4943475" cy="3708400"/>
          </a:xfrm>
        </p:spPr>
      </p:sp>
      <p:sp>
        <p:nvSpPr>
          <p:cNvPr id="3" name="Notes Placeholder 2"/>
          <p:cNvSpPr>
            <a:spLocks noGrp="1"/>
          </p:cNvSpPr>
          <p:nvPr>
            <p:ph type="body" idx="1"/>
          </p:nvPr>
        </p:nvSpPr>
        <p:spPr/>
        <p:txBody>
          <a:bodyPr/>
          <a:lstStyle/>
          <a:p>
            <a:r>
              <a:rPr lang="en-GB" dirty="0" smtClean="0"/>
              <a:t>Global</a:t>
            </a:r>
            <a:r>
              <a:rPr lang="en-GB" baseline="0" dirty="0" smtClean="0"/>
              <a:t> market shares (2016) - https://www.abpi.org.uk/facts-and-figures/global-pharmaceutical-market/shares-of-the-global-pharmaceutical-markets/</a:t>
            </a:r>
            <a:endParaRPr lang="en-GB" dirty="0"/>
          </a:p>
        </p:txBody>
      </p:sp>
      <p:sp>
        <p:nvSpPr>
          <p:cNvPr id="4" name="Slide Number Placeholder 3"/>
          <p:cNvSpPr>
            <a:spLocks noGrp="1"/>
          </p:cNvSpPr>
          <p:nvPr>
            <p:ph type="sldNum" sz="quarter" idx="10"/>
          </p:nvPr>
        </p:nvSpPr>
        <p:spPr/>
        <p:txBody>
          <a:bodyPr/>
          <a:lstStyle/>
          <a:p>
            <a:pPr>
              <a:defRPr/>
            </a:pPr>
            <a:fld id="{03E99899-0884-4282-BDC5-85FC7C6003B8}" type="slidenum">
              <a:rPr lang="en-GB" smtClean="0"/>
              <a:pPr>
                <a:defRPr/>
              </a:pPr>
              <a:t>35</a:t>
            </a:fld>
            <a:endParaRPr lang="en-GB" dirty="0"/>
          </a:p>
        </p:txBody>
      </p:sp>
    </p:spTree>
    <p:extLst>
      <p:ext uri="{BB962C8B-B14F-4D97-AF65-F5344CB8AC3E}">
        <p14:creationId xmlns:p14="http://schemas.microsoft.com/office/powerpoint/2010/main" val="1344948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7100" y="752475"/>
            <a:ext cx="4943475" cy="3708400"/>
          </a:xfrm>
        </p:spPr>
      </p:sp>
      <p:sp>
        <p:nvSpPr>
          <p:cNvPr id="3" name="Notes Placeholder 2"/>
          <p:cNvSpPr>
            <a:spLocks noGrp="1"/>
          </p:cNvSpPr>
          <p:nvPr>
            <p:ph type="body" idx="1"/>
          </p:nvPr>
        </p:nvSpPr>
        <p:spPr/>
        <p:txBody>
          <a:bodyPr/>
          <a:lstStyle/>
          <a:p>
            <a:r>
              <a:rPr lang="en-GB" dirty="0" smtClean="0"/>
              <a:t>EMA information updated August 2018</a:t>
            </a:r>
            <a:endParaRPr lang="en-GB" dirty="0"/>
          </a:p>
        </p:txBody>
      </p:sp>
      <p:sp>
        <p:nvSpPr>
          <p:cNvPr id="4" name="Slide Number Placeholder 3"/>
          <p:cNvSpPr>
            <a:spLocks noGrp="1"/>
          </p:cNvSpPr>
          <p:nvPr>
            <p:ph type="sldNum" sz="quarter" idx="10"/>
          </p:nvPr>
        </p:nvSpPr>
        <p:spPr/>
        <p:txBody>
          <a:bodyPr/>
          <a:lstStyle/>
          <a:p>
            <a:pPr>
              <a:defRPr/>
            </a:pPr>
            <a:fld id="{03E99899-0884-4282-BDC5-85FC7C6003B8}" type="slidenum">
              <a:rPr lang="en-GB" smtClean="0"/>
              <a:pPr>
                <a:defRPr/>
              </a:pPr>
              <a:t>39</a:t>
            </a:fld>
            <a:endParaRPr lang="en-GB" dirty="0"/>
          </a:p>
        </p:txBody>
      </p:sp>
    </p:spTree>
    <p:extLst>
      <p:ext uri="{BB962C8B-B14F-4D97-AF65-F5344CB8AC3E}">
        <p14:creationId xmlns:p14="http://schemas.microsoft.com/office/powerpoint/2010/main" val="2885172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7100" y="752475"/>
            <a:ext cx="4943475" cy="3708400"/>
          </a:xfrm>
        </p:spPr>
      </p:sp>
      <p:sp>
        <p:nvSpPr>
          <p:cNvPr id="3" name="Notes Placeholder 2"/>
          <p:cNvSpPr>
            <a:spLocks noGrp="1"/>
          </p:cNvSpPr>
          <p:nvPr>
            <p:ph type="body" idx="1"/>
          </p:nvPr>
        </p:nvSpPr>
        <p:spPr/>
        <p:txBody>
          <a:bodyPr/>
          <a:lstStyle/>
          <a:p>
            <a:r>
              <a:rPr lang="en-GB" dirty="0" smtClean="0"/>
              <a:t>Meta-analysis on (poor) validity of surrogate endpoints in oncology</a:t>
            </a:r>
          </a:p>
          <a:p>
            <a:r>
              <a:rPr lang="en-GB" dirty="0" smtClean="0"/>
              <a:t>http://archinte.jamanetwork.com/article.aspx?articleid=2323416</a:t>
            </a:r>
            <a:endParaRPr lang="en-GB" dirty="0"/>
          </a:p>
        </p:txBody>
      </p:sp>
      <p:sp>
        <p:nvSpPr>
          <p:cNvPr id="4" name="Slide Number Placeholder 3"/>
          <p:cNvSpPr>
            <a:spLocks noGrp="1"/>
          </p:cNvSpPr>
          <p:nvPr>
            <p:ph type="sldNum" sz="quarter" idx="10"/>
          </p:nvPr>
        </p:nvSpPr>
        <p:spPr/>
        <p:txBody>
          <a:bodyPr/>
          <a:lstStyle/>
          <a:p>
            <a:pPr>
              <a:defRPr/>
            </a:pPr>
            <a:fld id="{03E99899-0884-4282-BDC5-85FC7C6003B8}" type="slidenum">
              <a:rPr lang="en-GB" smtClean="0"/>
              <a:pPr>
                <a:defRPr/>
              </a:pPr>
              <a:t>42</a:t>
            </a:fld>
            <a:endParaRPr lang="en-GB" dirty="0"/>
          </a:p>
        </p:txBody>
      </p:sp>
    </p:spTree>
    <p:extLst>
      <p:ext uri="{BB962C8B-B14F-4D97-AF65-F5344CB8AC3E}">
        <p14:creationId xmlns:p14="http://schemas.microsoft.com/office/powerpoint/2010/main" val="2941582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7100" y="752475"/>
            <a:ext cx="4943475" cy="3708400"/>
          </a:xfrm>
        </p:spPr>
      </p:sp>
      <p:sp>
        <p:nvSpPr>
          <p:cNvPr id="3" name="Notes Placeholder 2"/>
          <p:cNvSpPr>
            <a:spLocks noGrp="1"/>
          </p:cNvSpPr>
          <p:nvPr>
            <p:ph type="body" idx="1"/>
          </p:nvPr>
        </p:nvSpPr>
        <p:spPr/>
        <p:txBody>
          <a:bodyPr/>
          <a:lstStyle/>
          <a:p>
            <a:r>
              <a:rPr lang="en-GB" dirty="0" smtClean="0"/>
              <a:t>Expired products:</a:t>
            </a:r>
          </a:p>
          <a:p>
            <a:endParaRPr lang="en-GB" dirty="0" smtClean="0"/>
          </a:p>
          <a:p>
            <a:r>
              <a:rPr lang="en-GB" dirty="0" smtClean="0"/>
              <a:t>Alectinib (NSCLC)</a:t>
            </a:r>
          </a:p>
          <a:p>
            <a:r>
              <a:rPr lang="en-GB" dirty="0" smtClean="0"/>
              <a:t>Duplilumab (atopic dermatitis)</a:t>
            </a:r>
          </a:p>
          <a:p>
            <a:r>
              <a:rPr lang="en-GB" dirty="0" smtClean="0"/>
              <a:t>Glecaprevir/Pibrentasvir (chronic HCV)</a:t>
            </a:r>
          </a:p>
          <a:p>
            <a:r>
              <a:rPr lang="en-GB" dirty="0" smtClean="0"/>
              <a:t>Oxervate (neurotrophic keratitis)</a:t>
            </a:r>
          </a:p>
          <a:p>
            <a:r>
              <a:rPr lang="en-GB" dirty="0" smtClean="0"/>
              <a:t>Atezolizumab (bladder cancer)</a:t>
            </a:r>
          </a:p>
          <a:p>
            <a:r>
              <a:rPr lang="en-GB" dirty="0" smtClean="0"/>
              <a:t>Nivolumab (for lung cancer)</a:t>
            </a:r>
          </a:p>
          <a:p>
            <a:r>
              <a:rPr lang="en-GB" dirty="0" smtClean="0"/>
              <a:t>Pembrolizumab (melanoma)</a:t>
            </a:r>
          </a:p>
          <a:p>
            <a:r>
              <a:rPr lang="en-GB" dirty="0" smtClean="0"/>
              <a:t>Sacubitril/valsartan (heart failure)</a:t>
            </a:r>
          </a:p>
          <a:p>
            <a:r>
              <a:rPr lang="en-GB" dirty="0" smtClean="0"/>
              <a:t>Osimertinib (NSCLC)</a:t>
            </a:r>
          </a:p>
          <a:p>
            <a:r>
              <a:rPr lang="en-GB" dirty="0" smtClean="0"/>
              <a:t>Pembrolizumab (NSCLC)</a:t>
            </a:r>
          </a:p>
          <a:p>
            <a:r>
              <a:rPr lang="en-GB" dirty="0" smtClean="0"/>
              <a:t>Nivolumab (for melanoma)</a:t>
            </a:r>
          </a:p>
          <a:p>
            <a:r>
              <a:rPr lang="en-GB" dirty="0" smtClean="0"/>
              <a:t>Venetoclax (CLL)</a:t>
            </a:r>
          </a:p>
          <a:p>
            <a:r>
              <a:rPr lang="en-GB" dirty="0" smtClean="0"/>
              <a:t>Nivolumab (Hodgkin lymphoma)</a:t>
            </a:r>
          </a:p>
          <a:p>
            <a:r>
              <a:rPr lang="en-GB" dirty="0" smtClean="0"/>
              <a:t>Nivolumab (renal cancer)</a:t>
            </a:r>
          </a:p>
          <a:p>
            <a:r>
              <a:rPr lang="en-GB" dirty="0" smtClean="0"/>
              <a:t>Nivolumab (lung cancer, advanced)</a:t>
            </a:r>
          </a:p>
          <a:p>
            <a:pPr defTabSz="930768">
              <a:defRPr/>
            </a:pPr>
            <a:r>
              <a:rPr lang="en-GB" dirty="0" smtClean="0"/>
              <a:t>Emicizumab (for routine prophylaxis of bleeding episodes in patients, aged 1 year and over, with haemophilia A with factor VIII inhibitors)</a:t>
            </a:r>
          </a:p>
          <a:p>
            <a:pPr defTabSz="930768">
              <a:defRPr/>
            </a:pPr>
            <a:r>
              <a:rPr lang="en-GB" dirty="0" smtClean="0"/>
              <a:t>Nivolumab to treat advanced or recurrent gastric or gastroesophageal junction cancer after two or more systemic therapies</a:t>
            </a:r>
          </a:p>
          <a:p>
            <a:endParaRPr lang="en-GB" dirty="0" smtClean="0"/>
          </a:p>
          <a:p>
            <a:endParaRPr lang="en-GB" dirty="0" smtClean="0"/>
          </a:p>
          <a:p>
            <a:r>
              <a:rPr lang="en-GB" dirty="0" smtClean="0"/>
              <a:t>Current products: </a:t>
            </a:r>
          </a:p>
          <a:p>
            <a:r>
              <a:rPr lang="en-GB" dirty="0" smtClean="0"/>
              <a:t>Idebenone (Raxone) to treat the decline of respiratory function in patients with Duchenne Muscular Dystrophy </a:t>
            </a:r>
          </a:p>
          <a:p>
            <a:r>
              <a:rPr lang="en-GB" dirty="0" smtClean="0"/>
              <a:t>Volanesorsen as a treatment of adult patients with familial chylomicronaemia syndrome </a:t>
            </a:r>
          </a:p>
        </p:txBody>
      </p:sp>
      <p:sp>
        <p:nvSpPr>
          <p:cNvPr id="4" name="Slide Number Placeholder 3"/>
          <p:cNvSpPr>
            <a:spLocks noGrp="1"/>
          </p:cNvSpPr>
          <p:nvPr>
            <p:ph type="sldNum" sz="quarter" idx="10"/>
          </p:nvPr>
        </p:nvSpPr>
        <p:spPr/>
        <p:txBody>
          <a:bodyPr/>
          <a:lstStyle/>
          <a:p>
            <a:pPr>
              <a:defRPr/>
            </a:pPr>
            <a:fld id="{03E99899-0884-4282-BDC5-85FC7C6003B8}" type="slidenum">
              <a:rPr lang="en-GB" smtClean="0"/>
              <a:pPr>
                <a:defRPr/>
              </a:pPr>
              <a:t>44</a:t>
            </a:fld>
            <a:endParaRPr lang="en-GB" dirty="0"/>
          </a:p>
        </p:txBody>
      </p:sp>
    </p:spTree>
    <p:extLst>
      <p:ext uri="{BB962C8B-B14F-4D97-AF65-F5344CB8AC3E}">
        <p14:creationId xmlns:p14="http://schemas.microsoft.com/office/powerpoint/2010/main" val="3220975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7100" y="752475"/>
            <a:ext cx="4943475" cy="3708400"/>
          </a:xfrm>
        </p:spPr>
      </p:sp>
      <p:sp>
        <p:nvSpPr>
          <p:cNvPr id="3" name="Notes Placeholder 2"/>
          <p:cNvSpPr>
            <a:spLocks noGrp="1"/>
          </p:cNvSpPr>
          <p:nvPr>
            <p:ph type="body" idx="1"/>
          </p:nvPr>
        </p:nvSpPr>
        <p:spPr/>
        <p:txBody>
          <a:bodyPr/>
          <a:lstStyle/>
          <a:p>
            <a:r>
              <a:rPr lang="en-GB" dirty="0" smtClean="0"/>
              <a:t>Expired products:</a:t>
            </a:r>
          </a:p>
          <a:p>
            <a:endParaRPr lang="en-GB" dirty="0" smtClean="0"/>
          </a:p>
          <a:p>
            <a:r>
              <a:rPr lang="en-GB" dirty="0" smtClean="0"/>
              <a:t>Nivolumab (for melanoma)</a:t>
            </a:r>
          </a:p>
          <a:p>
            <a:r>
              <a:rPr lang="en-GB" dirty="0" smtClean="0"/>
              <a:t>Nivolumab (for lung cancer)</a:t>
            </a:r>
          </a:p>
          <a:p>
            <a:r>
              <a:rPr lang="en-GB" dirty="0" smtClean="0"/>
              <a:t>Pembrolizumab (for melanoma)</a:t>
            </a:r>
          </a:p>
          <a:p>
            <a:r>
              <a:rPr lang="en-GB" dirty="0" smtClean="0"/>
              <a:t>Sacubitril/valsartan (for heart failure)</a:t>
            </a:r>
          </a:p>
          <a:p>
            <a:endParaRPr lang="en-GB" dirty="0" smtClean="0"/>
          </a:p>
          <a:p>
            <a:r>
              <a:rPr lang="en-GB" dirty="0" smtClean="0"/>
              <a:t>Current product: </a:t>
            </a:r>
          </a:p>
          <a:p>
            <a:r>
              <a:rPr lang="en-GB" dirty="0" smtClean="0"/>
              <a:t>Osimertinib</a:t>
            </a:r>
          </a:p>
        </p:txBody>
      </p:sp>
      <p:sp>
        <p:nvSpPr>
          <p:cNvPr id="4" name="Slide Number Placeholder 3"/>
          <p:cNvSpPr>
            <a:spLocks noGrp="1"/>
          </p:cNvSpPr>
          <p:nvPr>
            <p:ph type="sldNum" sz="quarter" idx="10"/>
          </p:nvPr>
        </p:nvSpPr>
        <p:spPr/>
        <p:txBody>
          <a:bodyPr/>
          <a:lstStyle/>
          <a:p>
            <a:pPr>
              <a:defRPr/>
            </a:pPr>
            <a:fld id="{03E99899-0884-4282-BDC5-85FC7C6003B8}" type="slidenum">
              <a:rPr lang="en-GB" smtClean="0"/>
              <a:pPr>
                <a:defRPr/>
              </a:pPr>
              <a:t>45</a:t>
            </a:fld>
            <a:endParaRPr lang="en-GB" dirty="0"/>
          </a:p>
        </p:txBody>
      </p:sp>
    </p:spTree>
    <p:extLst>
      <p:ext uri="{BB962C8B-B14F-4D97-AF65-F5344CB8AC3E}">
        <p14:creationId xmlns:p14="http://schemas.microsoft.com/office/powerpoint/2010/main" val="3220975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927100" y="752475"/>
            <a:ext cx="4943475" cy="3708400"/>
          </a:xfrm>
          <a:ln/>
        </p:spPr>
      </p:sp>
      <p:sp>
        <p:nvSpPr>
          <p:cNvPr id="52227" name="Notes Placeholder 2"/>
          <p:cNvSpPr>
            <a:spLocks noGrp="1"/>
          </p:cNvSpPr>
          <p:nvPr>
            <p:ph type="body" idx="1"/>
          </p:nvPr>
        </p:nvSpPr>
        <p:spPr>
          <a:noFill/>
        </p:spPr>
        <p:txBody>
          <a:bodyPr/>
          <a:lstStyle/>
          <a:p>
            <a:r>
              <a:rPr lang="en-GB" dirty="0"/>
              <a:t>Almost always double-blind and randomised with a control arm, which may be placebo (plus standard therapy if ethically required) or a standard therapy. Usually multi-centre and often multi-national; essential for licensing application except for rare diseases and regulators will often require at least two in different populations.</a:t>
            </a:r>
            <a:endParaRPr lang="en-US" dirty="0" smtClean="0"/>
          </a:p>
        </p:txBody>
      </p:sp>
      <p:sp>
        <p:nvSpPr>
          <p:cNvPr id="52228" name="Slide Number Placeholder 3"/>
          <p:cNvSpPr>
            <a:spLocks noGrp="1"/>
          </p:cNvSpPr>
          <p:nvPr>
            <p:ph type="sldNum" sz="quarter" idx="5"/>
          </p:nvPr>
        </p:nvSpPr>
        <p:spPr>
          <a:noFill/>
        </p:spPr>
        <p:txBody>
          <a:bodyPr/>
          <a:lstStyle>
            <a:lvl1pPr>
              <a:defRPr sz="2400">
                <a:solidFill>
                  <a:schemeClr val="tx1"/>
                </a:solidFill>
                <a:latin typeface="Perpetua" pitchFamily="18" charset="0"/>
              </a:defRPr>
            </a:lvl1pPr>
            <a:lvl2pPr marL="756249" indent="-290865">
              <a:defRPr sz="2400">
                <a:solidFill>
                  <a:schemeClr val="tx1"/>
                </a:solidFill>
                <a:latin typeface="Perpetua" pitchFamily="18" charset="0"/>
              </a:defRPr>
            </a:lvl2pPr>
            <a:lvl3pPr marL="1163460" indent="-232692">
              <a:defRPr sz="2400">
                <a:solidFill>
                  <a:schemeClr val="tx1"/>
                </a:solidFill>
                <a:latin typeface="Perpetua" pitchFamily="18" charset="0"/>
              </a:defRPr>
            </a:lvl3pPr>
            <a:lvl4pPr marL="1628844" indent="-232692">
              <a:defRPr sz="2400">
                <a:solidFill>
                  <a:schemeClr val="tx1"/>
                </a:solidFill>
                <a:latin typeface="Perpetua" pitchFamily="18" charset="0"/>
              </a:defRPr>
            </a:lvl4pPr>
            <a:lvl5pPr marL="2094227" indent="-232692">
              <a:defRPr sz="2400">
                <a:solidFill>
                  <a:schemeClr val="tx1"/>
                </a:solidFill>
                <a:latin typeface="Perpetua" pitchFamily="18" charset="0"/>
              </a:defRPr>
            </a:lvl5pPr>
            <a:lvl6pPr marL="2559611" indent="-232692" eaLnBrk="0" fontAlgn="base" hangingPunct="0">
              <a:spcBef>
                <a:spcPct val="0"/>
              </a:spcBef>
              <a:spcAft>
                <a:spcPct val="0"/>
              </a:spcAft>
              <a:defRPr sz="2400">
                <a:solidFill>
                  <a:schemeClr val="tx1"/>
                </a:solidFill>
                <a:latin typeface="Perpetua" pitchFamily="18" charset="0"/>
              </a:defRPr>
            </a:lvl6pPr>
            <a:lvl7pPr marL="3024995" indent="-232692" eaLnBrk="0" fontAlgn="base" hangingPunct="0">
              <a:spcBef>
                <a:spcPct val="0"/>
              </a:spcBef>
              <a:spcAft>
                <a:spcPct val="0"/>
              </a:spcAft>
              <a:defRPr sz="2400">
                <a:solidFill>
                  <a:schemeClr val="tx1"/>
                </a:solidFill>
                <a:latin typeface="Perpetua" pitchFamily="18" charset="0"/>
              </a:defRPr>
            </a:lvl7pPr>
            <a:lvl8pPr marL="3490379" indent="-232692" eaLnBrk="0" fontAlgn="base" hangingPunct="0">
              <a:spcBef>
                <a:spcPct val="0"/>
              </a:spcBef>
              <a:spcAft>
                <a:spcPct val="0"/>
              </a:spcAft>
              <a:defRPr sz="2400">
                <a:solidFill>
                  <a:schemeClr val="tx1"/>
                </a:solidFill>
                <a:latin typeface="Perpetua" pitchFamily="18" charset="0"/>
              </a:defRPr>
            </a:lvl8pPr>
            <a:lvl9pPr marL="3955763" indent="-232692" eaLnBrk="0" fontAlgn="base" hangingPunct="0">
              <a:spcBef>
                <a:spcPct val="0"/>
              </a:spcBef>
              <a:spcAft>
                <a:spcPct val="0"/>
              </a:spcAft>
              <a:defRPr sz="2400">
                <a:solidFill>
                  <a:schemeClr val="tx1"/>
                </a:solidFill>
                <a:latin typeface="Perpetua" pitchFamily="18" charset="0"/>
              </a:defRPr>
            </a:lvl9pPr>
          </a:lstStyle>
          <a:p>
            <a:fld id="{93EF28D3-928C-4748-8CF4-95454AF742D2}" type="slidenum">
              <a:rPr lang="en-GB" sz="1000"/>
              <a:pPr/>
              <a:t>6</a:t>
            </a:fld>
            <a:endParaRPr lang="en-GB"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927100" y="752475"/>
            <a:ext cx="4943475" cy="3708400"/>
          </a:xfrm>
          <a:ln/>
        </p:spPr>
      </p:sp>
      <p:sp>
        <p:nvSpPr>
          <p:cNvPr id="53251" name="Notes Placeholder 2"/>
          <p:cNvSpPr>
            <a:spLocks noGrp="1"/>
          </p:cNvSpPr>
          <p:nvPr>
            <p:ph type="body" idx="1"/>
          </p:nvPr>
        </p:nvSpPr>
        <p:spPr>
          <a:noFill/>
        </p:spPr>
        <p:txBody>
          <a:bodyPr/>
          <a:lstStyle/>
          <a:p>
            <a:r>
              <a:rPr lang="en-US" dirty="0" smtClean="0"/>
              <a:t>FDA website “</a:t>
            </a:r>
            <a:r>
              <a:rPr lang="en-GB" dirty="0" smtClean="0"/>
              <a:t>The documentation required in an NDA is supposed to tell the drug's whole story, including what happened during the clinical tests, what the ingredients of the drug are, the results of the animal studies, how the drug behaves in the body, and how it is manufactured, processed and packaged. ”</a:t>
            </a:r>
            <a:endParaRPr lang="en-US" dirty="0" smtClean="0"/>
          </a:p>
        </p:txBody>
      </p:sp>
      <p:sp>
        <p:nvSpPr>
          <p:cNvPr id="53252" name="Slide Number Placeholder 3"/>
          <p:cNvSpPr>
            <a:spLocks noGrp="1"/>
          </p:cNvSpPr>
          <p:nvPr>
            <p:ph type="sldNum" sz="quarter" idx="5"/>
          </p:nvPr>
        </p:nvSpPr>
        <p:spPr>
          <a:noFill/>
        </p:spPr>
        <p:txBody>
          <a:bodyPr/>
          <a:lstStyle>
            <a:lvl1pPr>
              <a:defRPr sz="2400">
                <a:solidFill>
                  <a:schemeClr val="tx1"/>
                </a:solidFill>
                <a:latin typeface="Perpetua" pitchFamily="18" charset="0"/>
              </a:defRPr>
            </a:lvl1pPr>
            <a:lvl2pPr marL="756249" indent="-290865">
              <a:defRPr sz="2400">
                <a:solidFill>
                  <a:schemeClr val="tx1"/>
                </a:solidFill>
                <a:latin typeface="Perpetua" pitchFamily="18" charset="0"/>
              </a:defRPr>
            </a:lvl2pPr>
            <a:lvl3pPr marL="1163460" indent="-232692">
              <a:defRPr sz="2400">
                <a:solidFill>
                  <a:schemeClr val="tx1"/>
                </a:solidFill>
                <a:latin typeface="Perpetua" pitchFamily="18" charset="0"/>
              </a:defRPr>
            </a:lvl3pPr>
            <a:lvl4pPr marL="1628844" indent="-232692">
              <a:defRPr sz="2400">
                <a:solidFill>
                  <a:schemeClr val="tx1"/>
                </a:solidFill>
                <a:latin typeface="Perpetua" pitchFamily="18" charset="0"/>
              </a:defRPr>
            </a:lvl4pPr>
            <a:lvl5pPr marL="2094227" indent="-232692">
              <a:defRPr sz="2400">
                <a:solidFill>
                  <a:schemeClr val="tx1"/>
                </a:solidFill>
                <a:latin typeface="Perpetua" pitchFamily="18" charset="0"/>
              </a:defRPr>
            </a:lvl5pPr>
            <a:lvl6pPr marL="2559611" indent="-232692" eaLnBrk="0" fontAlgn="base" hangingPunct="0">
              <a:spcBef>
                <a:spcPct val="0"/>
              </a:spcBef>
              <a:spcAft>
                <a:spcPct val="0"/>
              </a:spcAft>
              <a:defRPr sz="2400">
                <a:solidFill>
                  <a:schemeClr val="tx1"/>
                </a:solidFill>
                <a:latin typeface="Perpetua" pitchFamily="18" charset="0"/>
              </a:defRPr>
            </a:lvl6pPr>
            <a:lvl7pPr marL="3024995" indent="-232692" eaLnBrk="0" fontAlgn="base" hangingPunct="0">
              <a:spcBef>
                <a:spcPct val="0"/>
              </a:spcBef>
              <a:spcAft>
                <a:spcPct val="0"/>
              </a:spcAft>
              <a:defRPr sz="2400">
                <a:solidFill>
                  <a:schemeClr val="tx1"/>
                </a:solidFill>
                <a:latin typeface="Perpetua" pitchFamily="18" charset="0"/>
              </a:defRPr>
            </a:lvl7pPr>
            <a:lvl8pPr marL="3490379" indent="-232692" eaLnBrk="0" fontAlgn="base" hangingPunct="0">
              <a:spcBef>
                <a:spcPct val="0"/>
              </a:spcBef>
              <a:spcAft>
                <a:spcPct val="0"/>
              </a:spcAft>
              <a:defRPr sz="2400">
                <a:solidFill>
                  <a:schemeClr val="tx1"/>
                </a:solidFill>
                <a:latin typeface="Perpetua" pitchFamily="18" charset="0"/>
              </a:defRPr>
            </a:lvl8pPr>
            <a:lvl9pPr marL="3955763" indent="-232692" eaLnBrk="0" fontAlgn="base" hangingPunct="0">
              <a:spcBef>
                <a:spcPct val="0"/>
              </a:spcBef>
              <a:spcAft>
                <a:spcPct val="0"/>
              </a:spcAft>
              <a:defRPr sz="2400">
                <a:solidFill>
                  <a:schemeClr val="tx1"/>
                </a:solidFill>
                <a:latin typeface="Perpetua" pitchFamily="18" charset="0"/>
              </a:defRPr>
            </a:lvl9pPr>
          </a:lstStyle>
          <a:p>
            <a:fld id="{C6066A6E-24D0-4AD8-8645-57B8156327F0}" type="slidenum">
              <a:rPr lang="en-GB" sz="1000"/>
              <a:pPr/>
              <a:t>7</a:t>
            </a:fld>
            <a:endParaRPr lang="en-GB"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927100" y="752475"/>
            <a:ext cx="4943475" cy="3708400"/>
          </a:xfrm>
          <a:ln/>
        </p:spPr>
      </p:sp>
      <p:sp>
        <p:nvSpPr>
          <p:cNvPr id="54275" name="Notes Placeholder 2"/>
          <p:cNvSpPr>
            <a:spLocks noGrp="1"/>
          </p:cNvSpPr>
          <p:nvPr>
            <p:ph type="body" idx="1"/>
          </p:nvPr>
        </p:nvSpPr>
        <p:spPr>
          <a:noFill/>
        </p:spPr>
        <p:txBody>
          <a:bodyPr/>
          <a:lstStyle/>
          <a:p>
            <a:endParaRPr lang="en-US" dirty="0" smtClean="0"/>
          </a:p>
        </p:txBody>
      </p:sp>
      <p:sp>
        <p:nvSpPr>
          <p:cNvPr id="54276" name="Slide Number Placeholder 3"/>
          <p:cNvSpPr>
            <a:spLocks noGrp="1"/>
          </p:cNvSpPr>
          <p:nvPr>
            <p:ph type="sldNum" sz="quarter" idx="5"/>
          </p:nvPr>
        </p:nvSpPr>
        <p:spPr>
          <a:noFill/>
        </p:spPr>
        <p:txBody>
          <a:bodyPr/>
          <a:lstStyle>
            <a:lvl1pPr>
              <a:defRPr sz="2400">
                <a:solidFill>
                  <a:schemeClr val="tx1"/>
                </a:solidFill>
                <a:latin typeface="Perpetua" pitchFamily="18" charset="0"/>
              </a:defRPr>
            </a:lvl1pPr>
            <a:lvl2pPr marL="756249" indent="-290865">
              <a:defRPr sz="2400">
                <a:solidFill>
                  <a:schemeClr val="tx1"/>
                </a:solidFill>
                <a:latin typeface="Perpetua" pitchFamily="18" charset="0"/>
              </a:defRPr>
            </a:lvl2pPr>
            <a:lvl3pPr marL="1163460" indent="-232692">
              <a:defRPr sz="2400">
                <a:solidFill>
                  <a:schemeClr val="tx1"/>
                </a:solidFill>
                <a:latin typeface="Perpetua" pitchFamily="18" charset="0"/>
              </a:defRPr>
            </a:lvl3pPr>
            <a:lvl4pPr marL="1628844" indent="-232692">
              <a:defRPr sz="2400">
                <a:solidFill>
                  <a:schemeClr val="tx1"/>
                </a:solidFill>
                <a:latin typeface="Perpetua" pitchFamily="18" charset="0"/>
              </a:defRPr>
            </a:lvl4pPr>
            <a:lvl5pPr marL="2094227" indent="-232692">
              <a:defRPr sz="2400">
                <a:solidFill>
                  <a:schemeClr val="tx1"/>
                </a:solidFill>
                <a:latin typeface="Perpetua" pitchFamily="18" charset="0"/>
              </a:defRPr>
            </a:lvl5pPr>
            <a:lvl6pPr marL="2559611" indent="-232692" eaLnBrk="0" fontAlgn="base" hangingPunct="0">
              <a:spcBef>
                <a:spcPct val="0"/>
              </a:spcBef>
              <a:spcAft>
                <a:spcPct val="0"/>
              </a:spcAft>
              <a:defRPr sz="2400">
                <a:solidFill>
                  <a:schemeClr val="tx1"/>
                </a:solidFill>
                <a:latin typeface="Perpetua" pitchFamily="18" charset="0"/>
              </a:defRPr>
            </a:lvl6pPr>
            <a:lvl7pPr marL="3024995" indent="-232692" eaLnBrk="0" fontAlgn="base" hangingPunct="0">
              <a:spcBef>
                <a:spcPct val="0"/>
              </a:spcBef>
              <a:spcAft>
                <a:spcPct val="0"/>
              </a:spcAft>
              <a:defRPr sz="2400">
                <a:solidFill>
                  <a:schemeClr val="tx1"/>
                </a:solidFill>
                <a:latin typeface="Perpetua" pitchFamily="18" charset="0"/>
              </a:defRPr>
            </a:lvl7pPr>
            <a:lvl8pPr marL="3490379" indent="-232692" eaLnBrk="0" fontAlgn="base" hangingPunct="0">
              <a:spcBef>
                <a:spcPct val="0"/>
              </a:spcBef>
              <a:spcAft>
                <a:spcPct val="0"/>
              </a:spcAft>
              <a:defRPr sz="2400">
                <a:solidFill>
                  <a:schemeClr val="tx1"/>
                </a:solidFill>
                <a:latin typeface="Perpetua" pitchFamily="18" charset="0"/>
              </a:defRPr>
            </a:lvl8pPr>
            <a:lvl9pPr marL="3955763" indent="-232692" eaLnBrk="0" fontAlgn="base" hangingPunct="0">
              <a:spcBef>
                <a:spcPct val="0"/>
              </a:spcBef>
              <a:spcAft>
                <a:spcPct val="0"/>
              </a:spcAft>
              <a:defRPr sz="2400">
                <a:solidFill>
                  <a:schemeClr val="tx1"/>
                </a:solidFill>
                <a:latin typeface="Perpetua" pitchFamily="18" charset="0"/>
              </a:defRPr>
            </a:lvl9pPr>
          </a:lstStyle>
          <a:p>
            <a:fld id="{22A6CA8A-5D55-4800-B34F-CBA00F3D1714}" type="slidenum">
              <a:rPr lang="en-GB" sz="1000"/>
              <a:pPr/>
              <a:t>9</a:t>
            </a:fld>
            <a:endParaRPr lang="en-GB" sz="10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7100" y="752475"/>
            <a:ext cx="4943475" cy="3708400"/>
          </a:xfrm>
        </p:spPr>
      </p:sp>
      <p:sp>
        <p:nvSpPr>
          <p:cNvPr id="3" name="Notes Placeholder 2"/>
          <p:cNvSpPr>
            <a:spLocks noGrp="1"/>
          </p:cNvSpPr>
          <p:nvPr>
            <p:ph type="body" idx="1"/>
          </p:nvPr>
        </p:nvSpPr>
        <p:spPr/>
        <p:txBody>
          <a:bodyPr/>
          <a:lstStyle/>
          <a:p>
            <a:r>
              <a:rPr lang="en-GB" dirty="0" smtClean="0"/>
              <a:t>Cost values from Informa presentation</a:t>
            </a:r>
            <a:r>
              <a:rPr lang="en-GB" baseline="0" dirty="0" smtClean="0"/>
              <a:t> </a:t>
            </a:r>
            <a:r>
              <a:rPr lang="en-GB" dirty="0" smtClean="0"/>
              <a:t>- http://www.informa.com/Documents/Investor%20Relations/investor%20day/Linda%20Blackerby.pdf</a:t>
            </a:r>
          </a:p>
          <a:p>
            <a:endParaRPr lang="en-GB" dirty="0" smtClean="0"/>
          </a:p>
          <a:p>
            <a:r>
              <a:rPr lang="en-GB" dirty="0" smtClean="0"/>
              <a:t>ABPI - https://www.abpi.org.uk/facts-and-figures/science-and-innovation/global-pharmaceutical-rd-expenditure-along-the-development-cycle/ - gives different values, but includes submission cost</a:t>
            </a:r>
            <a:r>
              <a:rPr lang="en-GB" baseline="0" dirty="0" smtClean="0"/>
              <a:t>s and roll-out + line extension costs in the total, so likely comparable up to end of Phase 3</a:t>
            </a:r>
            <a:endParaRPr lang="en-GB" dirty="0" smtClean="0"/>
          </a:p>
          <a:p>
            <a:endParaRPr lang="en-GB" dirty="0" smtClean="0"/>
          </a:p>
          <a:p>
            <a:r>
              <a:rPr lang="en-GB" dirty="0"/>
              <a:t>Trials of new drugs cost around £5000 to £10,000 (or more) per patient, according to figures bandied around, and although a major portion of this is the cost of capital tied up (OHE 2012), you’re still talking fairly major sums to run a trial involving hundreds of patients over several years</a:t>
            </a:r>
          </a:p>
          <a:p>
            <a:endParaRPr lang="en-GB" dirty="0"/>
          </a:p>
          <a:p>
            <a:r>
              <a:rPr lang="en-GB" dirty="0"/>
              <a:t>Probability of getting to market - https://www.abpi.org.uk/facts-and-figures/science-and-innovation/probability-of-medicine-s-success-to-market/</a:t>
            </a:r>
          </a:p>
          <a:p>
            <a:endParaRPr lang="en-GB" dirty="0"/>
          </a:p>
          <a:p>
            <a:r>
              <a:rPr lang="en-GB" dirty="0" smtClean="0"/>
              <a:t>OHE paper 2012 - https://www.ohe.org/news/ohe-study-pharmaceutical-rd-costs-released</a:t>
            </a:r>
          </a:p>
          <a:p>
            <a:endParaRPr lang="en-GB" dirty="0" smtClean="0"/>
          </a:p>
          <a:p>
            <a:r>
              <a:rPr lang="en-GB" dirty="0" smtClean="0"/>
              <a:t>JAMA paper</a:t>
            </a:r>
            <a:r>
              <a:rPr lang="en-GB" baseline="0" dirty="0" smtClean="0"/>
              <a:t> – cancer drugs – median $648 million excl cost of capital; https://jamanetwork.com/journals/jamainternalmedicine/article-abstract/2653012</a:t>
            </a:r>
          </a:p>
          <a:p>
            <a:endParaRPr lang="en-GB" baseline="0" dirty="0" smtClean="0"/>
          </a:p>
          <a:p>
            <a:r>
              <a:rPr lang="en-GB" baseline="0" dirty="0" smtClean="0"/>
              <a:t>JAMA Internal Medicine – median cost of pivotal trials 2015-16 estimated at $19 million; larger trials and non-inferiority trials cost more; generally, the stronger the evidence, the higher the cost. https://jamanetwork.com/journals/jamainternalmedicine/article-abstract/2702287 </a:t>
            </a:r>
            <a:endParaRPr lang="en-GB" dirty="0"/>
          </a:p>
        </p:txBody>
      </p:sp>
      <p:sp>
        <p:nvSpPr>
          <p:cNvPr id="4" name="Slide Number Placeholder 3"/>
          <p:cNvSpPr>
            <a:spLocks noGrp="1"/>
          </p:cNvSpPr>
          <p:nvPr>
            <p:ph type="sldNum" sz="quarter" idx="10"/>
          </p:nvPr>
        </p:nvSpPr>
        <p:spPr/>
        <p:txBody>
          <a:bodyPr/>
          <a:lstStyle/>
          <a:p>
            <a:pPr>
              <a:defRPr/>
            </a:pPr>
            <a:fld id="{03E99899-0884-4282-BDC5-85FC7C6003B8}" type="slidenum">
              <a:rPr lang="en-GB" smtClean="0"/>
              <a:pPr>
                <a:defRPr/>
              </a:pPr>
              <a:t>10</a:t>
            </a:fld>
            <a:endParaRPr lang="en-GB" dirty="0"/>
          </a:p>
        </p:txBody>
      </p:sp>
    </p:spTree>
    <p:extLst>
      <p:ext uri="{BB962C8B-B14F-4D97-AF65-F5344CB8AC3E}">
        <p14:creationId xmlns:p14="http://schemas.microsoft.com/office/powerpoint/2010/main" val="2385916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927100" y="752475"/>
            <a:ext cx="4943475" cy="3708400"/>
          </a:xfrm>
          <a:ln/>
        </p:spPr>
      </p:sp>
      <p:sp>
        <p:nvSpPr>
          <p:cNvPr id="55299" name="Notes Placeholder 2"/>
          <p:cNvSpPr>
            <a:spLocks noGrp="1"/>
          </p:cNvSpPr>
          <p:nvPr>
            <p:ph type="body" idx="1"/>
          </p:nvPr>
        </p:nvSpPr>
        <p:spPr>
          <a:noFill/>
        </p:spPr>
        <p:txBody>
          <a:bodyPr/>
          <a:lstStyle/>
          <a:p>
            <a:r>
              <a:rPr lang="en-US" dirty="0" smtClean="0"/>
              <a:t>Re-purposing</a:t>
            </a:r>
            <a:r>
              <a:rPr lang="en-US" baseline="0" dirty="0" smtClean="0"/>
              <a:t> – e.g. BMJ 2018;361:k2701 – mainly about generics</a:t>
            </a:r>
            <a:endParaRPr lang="en-US" dirty="0" smtClean="0"/>
          </a:p>
        </p:txBody>
      </p:sp>
      <p:sp>
        <p:nvSpPr>
          <p:cNvPr id="55300" name="Slide Number Placeholder 3"/>
          <p:cNvSpPr>
            <a:spLocks noGrp="1"/>
          </p:cNvSpPr>
          <p:nvPr>
            <p:ph type="sldNum" sz="quarter" idx="5"/>
          </p:nvPr>
        </p:nvSpPr>
        <p:spPr>
          <a:noFill/>
        </p:spPr>
        <p:txBody>
          <a:bodyPr/>
          <a:lstStyle>
            <a:lvl1pPr>
              <a:defRPr sz="2400">
                <a:solidFill>
                  <a:schemeClr val="tx1"/>
                </a:solidFill>
                <a:latin typeface="Perpetua" pitchFamily="18" charset="0"/>
              </a:defRPr>
            </a:lvl1pPr>
            <a:lvl2pPr marL="756249" indent="-290865">
              <a:defRPr sz="2400">
                <a:solidFill>
                  <a:schemeClr val="tx1"/>
                </a:solidFill>
                <a:latin typeface="Perpetua" pitchFamily="18" charset="0"/>
              </a:defRPr>
            </a:lvl2pPr>
            <a:lvl3pPr marL="1163460" indent="-232692">
              <a:defRPr sz="2400">
                <a:solidFill>
                  <a:schemeClr val="tx1"/>
                </a:solidFill>
                <a:latin typeface="Perpetua" pitchFamily="18" charset="0"/>
              </a:defRPr>
            </a:lvl3pPr>
            <a:lvl4pPr marL="1628844" indent="-232692">
              <a:defRPr sz="2400">
                <a:solidFill>
                  <a:schemeClr val="tx1"/>
                </a:solidFill>
                <a:latin typeface="Perpetua" pitchFamily="18" charset="0"/>
              </a:defRPr>
            </a:lvl4pPr>
            <a:lvl5pPr marL="2094227" indent="-232692">
              <a:defRPr sz="2400">
                <a:solidFill>
                  <a:schemeClr val="tx1"/>
                </a:solidFill>
                <a:latin typeface="Perpetua" pitchFamily="18" charset="0"/>
              </a:defRPr>
            </a:lvl5pPr>
            <a:lvl6pPr marL="2559611" indent="-232692" eaLnBrk="0" fontAlgn="base" hangingPunct="0">
              <a:spcBef>
                <a:spcPct val="0"/>
              </a:spcBef>
              <a:spcAft>
                <a:spcPct val="0"/>
              </a:spcAft>
              <a:defRPr sz="2400">
                <a:solidFill>
                  <a:schemeClr val="tx1"/>
                </a:solidFill>
                <a:latin typeface="Perpetua" pitchFamily="18" charset="0"/>
              </a:defRPr>
            </a:lvl6pPr>
            <a:lvl7pPr marL="3024995" indent="-232692" eaLnBrk="0" fontAlgn="base" hangingPunct="0">
              <a:spcBef>
                <a:spcPct val="0"/>
              </a:spcBef>
              <a:spcAft>
                <a:spcPct val="0"/>
              </a:spcAft>
              <a:defRPr sz="2400">
                <a:solidFill>
                  <a:schemeClr val="tx1"/>
                </a:solidFill>
                <a:latin typeface="Perpetua" pitchFamily="18" charset="0"/>
              </a:defRPr>
            </a:lvl7pPr>
            <a:lvl8pPr marL="3490379" indent="-232692" eaLnBrk="0" fontAlgn="base" hangingPunct="0">
              <a:spcBef>
                <a:spcPct val="0"/>
              </a:spcBef>
              <a:spcAft>
                <a:spcPct val="0"/>
              </a:spcAft>
              <a:defRPr sz="2400">
                <a:solidFill>
                  <a:schemeClr val="tx1"/>
                </a:solidFill>
                <a:latin typeface="Perpetua" pitchFamily="18" charset="0"/>
              </a:defRPr>
            </a:lvl8pPr>
            <a:lvl9pPr marL="3955763" indent="-232692" eaLnBrk="0" fontAlgn="base" hangingPunct="0">
              <a:spcBef>
                <a:spcPct val="0"/>
              </a:spcBef>
              <a:spcAft>
                <a:spcPct val="0"/>
              </a:spcAft>
              <a:defRPr sz="2400">
                <a:solidFill>
                  <a:schemeClr val="tx1"/>
                </a:solidFill>
                <a:latin typeface="Perpetua" pitchFamily="18" charset="0"/>
              </a:defRPr>
            </a:lvl9pPr>
          </a:lstStyle>
          <a:p>
            <a:fld id="{DDD5025A-04CA-4F90-86CC-7F5098819410}" type="slidenum">
              <a:rPr lang="en-GB" sz="1000"/>
              <a:pPr/>
              <a:t>11</a:t>
            </a:fld>
            <a:endParaRPr lang="en-GB" sz="1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927100" y="752475"/>
            <a:ext cx="4943475" cy="3708400"/>
          </a:xfrm>
          <a:ln/>
        </p:spPr>
      </p:sp>
      <p:sp>
        <p:nvSpPr>
          <p:cNvPr id="55299" name="Notes Placeholder 2"/>
          <p:cNvSpPr>
            <a:spLocks noGrp="1"/>
          </p:cNvSpPr>
          <p:nvPr>
            <p:ph type="body" idx="1"/>
          </p:nvPr>
        </p:nvSpPr>
        <p:spPr>
          <a:noFill/>
        </p:spPr>
        <p:txBody>
          <a:bodyPr/>
          <a:lstStyle/>
          <a:p>
            <a:endParaRPr lang="en-US" dirty="0" smtClean="0"/>
          </a:p>
        </p:txBody>
      </p:sp>
      <p:sp>
        <p:nvSpPr>
          <p:cNvPr id="55300" name="Slide Number Placeholder 3"/>
          <p:cNvSpPr>
            <a:spLocks noGrp="1"/>
          </p:cNvSpPr>
          <p:nvPr>
            <p:ph type="sldNum" sz="quarter" idx="5"/>
          </p:nvPr>
        </p:nvSpPr>
        <p:spPr>
          <a:noFill/>
        </p:spPr>
        <p:txBody>
          <a:bodyPr/>
          <a:lstStyle>
            <a:lvl1pPr>
              <a:defRPr sz="2400">
                <a:solidFill>
                  <a:schemeClr val="tx1"/>
                </a:solidFill>
                <a:latin typeface="Perpetua" pitchFamily="18" charset="0"/>
              </a:defRPr>
            </a:lvl1pPr>
            <a:lvl2pPr marL="756249" indent="-290865">
              <a:defRPr sz="2400">
                <a:solidFill>
                  <a:schemeClr val="tx1"/>
                </a:solidFill>
                <a:latin typeface="Perpetua" pitchFamily="18" charset="0"/>
              </a:defRPr>
            </a:lvl2pPr>
            <a:lvl3pPr marL="1163460" indent="-232692">
              <a:defRPr sz="2400">
                <a:solidFill>
                  <a:schemeClr val="tx1"/>
                </a:solidFill>
                <a:latin typeface="Perpetua" pitchFamily="18" charset="0"/>
              </a:defRPr>
            </a:lvl3pPr>
            <a:lvl4pPr marL="1628844" indent="-232692">
              <a:defRPr sz="2400">
                <a:solidFill>
                  <a:schemeClr val="tx1"/>
                </a:solidFill>
                <a:latin typeface="Perpetua" pitchFamily="18" charset="0"/>
              </a:defRPr>
            </a:lvl4pPr>
            <a:lvl5pPr marL="2094227" indent="-232692">
              <a:defRPr sz="2400">
                <a:solidFill>
                  <a:schemeClr val="tx1"/>
                </a:solidFill>
                <a:latin typeface="Perpetua" pitchFamily="18" charset="0"/>
              </a:defRPr>
            </a:lvl5pPr>
            <a:lvl6pPr marL="2559611" indent="-232692" eaLnBrk="0" fontAlgn="base" hangingPunct="0">
              <a:spcBef>
                <a:spcPct val="0"/>
              </a:spcBef>
              <a:spcAft>
                <a:spcPct val="0"/>
              </a:spcAft>
              <a:defRPr sz="2400">
                <a:solidFill>
                  <a:schemeClr val="tx1"/>
                </a:solidFill>
                <a:latin typeface="Perpetua" pitchFamily="18" charset="0"/>
              </a:defRPr>
            </a:lvl6pPr>
            <a:lvl7pPr marL="3024995" indent="-232692" eaLnBrk="0" fontAlgn="base" hangingPunct="0">
              <a:spcBef>
                <a:spcPct val="0"/>
              </a:spcBef>
              <a:spcAft>
                <a:spcPct val="0"/>
              </a:spcAft>
              <a:defRPr sz="2400">
                <a:solidFill>
                  <a:schemeClr val="tx1"/>
                </a:solidFill>
                <a:latin typeface="Perpetua" pitchFamily="18" charset="0"/>
              </a:defRPr>
            </a:lvl7pPr>
            <a:lvl8pPr marL="3490379" indent="-232692" eaLnBrk="0" fontAlgn="base" hangingPunct="0">
              <a:spcBef>
                <a:spcPct val="0"/>
              </a:spcBef>
              <a:spcAft>
                <a:spcPct val="0"/>
              </a:spcAft>
              <a:defRPr sz="2400">
                <a:solidFill>
                  <a:schemeClr val="tx1"/>
                </a:solidFill>
                <a:latin typeface="Perpetua" pitchFamily="18" charset="0"/>
              </a:defRPr>
            </a:lvl8pPr>
            <a:lvl9pPr marL="3955763" indent="-232692" eaLnBrk="0" fontAlgn="base" hangingPunct="0">
              <a:spcBef>
                <a:spcPct val="0"/>
              </a:spcBef>
              <a:spcAft>
                <a:spcPct val="0"/>
              </a:spcAft>
              <a:defRPr sz="2400">
                <a:solidFill>
                  <a:schemeClr val="tx1"/>
                </a:solidFill>
                <a:latin typeface="Perpetua" pitchFamily="18" charset="0"/>
              </a:defRPr>
            </a:lvl9pPr>
          </a:lstStyle>
          <a:p>
            <a:fld id="{DDD5025A-04CA-4F90-86CC-7F5098819410}" type="slidenum">
              <a:rPr lang="en-GB" sz="1000"/>
              <a:pPr/>
              <a:t>12</a:t>
            </a:fld>
            <a:endParaRPr lang="en-GB" sz="10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927100" y="752475"/>
            <a:ext cx="4943475" cy="3708400"/>
          </a:xfrm>
          <a:ln/>
        </p:spPr>
      </p:sp>
      <p:sp>
        <p:nvSpPr>
          <p:cNvPr id="56323" name="Notes Placeholder 2"/>
          <p:cNvSpPr>
            <a:spLocks noGrp="1"/>
          </p:cNvSpPr>
          <p:nvPr>
            <p:ph type="body" idx="1"/>
          </p:nvPr>
        </p:nvSpPr>
        <p:spPr>
          <a:noFill/>
        </p:spPr>
        <p:txBody>
          <a:bodyPr/>
          <a:lstStyle/>
          <a:p>
            <a:r>
              <a:rPr lang="en-GB" dirty="0" smtClean="0"/>
              <a:t>Arch Intern Med 2012;172(21):1680-1681</a:t>
            </a:r>
          </a:p>
          <a:p>
            <a:r>
              <a:rPr lang="en-GB" dirty="0" smtClean="0"/>
              <a:t>http://archinte.jamanetwork.com/article.aspx?articleid=1377415</a:t>
            </a:r>
          </a:p>
          <a:p>
            <a:r>
              <a:rPr lang="en-GB" dirty="0" smtClean="0"/>
              <a:t>doi:10.1001/archinternmed.2012.4444</a:t>
            </a:r>
          </a:p>
          <a:p>
            <a:endParaRPr lang="en-GB" dirty="0" smtClean="0"/>
          </a:p>
          <a:p>
            <a:r>
              <a:rPr lang="en-GB" dirty="0" smtClean="0"/>
              <a:t>‘Priority review’ drugs up to 34%</a:t>
            </a:r>
          </a:p>
        </p:txBody>
      </p:sp>
      <p:sp>
        <p:nvSpPr>
          <p:cNvPr id="56324" name="Slide Number Placeholder 3"/>
          <p:cNvSpPr>
            <a:spLocks noGrp="1"/>
          </p:cNvSpPr>
          <p:nvPr>
            <p:ph type="sldNum" sz="quarter" idx="5"/>
          </p:nvPr>
        </p:nvSpPr>
        <p:spPr>
          <a:noFill/>
        </p:spPr>
        <p:txBody>
          <a:bodyPr/>
          <a:lstStyle>
            <a:lvl1pPr>
              <a:defRPr sz="2400">
                <a:solidFill>
                  <a:schemeClr val="tx1"/>
                </a:solidFill>
                <a:latin typeface="Perpetua" pitchFamily="18" charset="0"/>
              </a:defRPr>
            </a:lvl1pPr>
            <a:lvl2pPr marL="756249" indent="-290865">
              <a:defRPr sz="2400">
                <a:solidFill>
                  <a:schemeClr val="tx1"/>
                </a:solidFill>
                <a:latin typeface="Perpetua" pitchFamily="18" charset="0"/>
              </a:defRPr>
            </a:lvl2pPr>
            <a:lvl3pPr marL="1163460" indent="-232692">
              <a:defRPr sz="2400">
                <a:solidFill>
                  <a:schemeClr val="tx1"/>
                </a:solidFill>
                <a:latin typeface="Perpetua" pitchFamily="18" charset="0"/>
              </a:defRPr>
            </a:lvl3pPr>
            <a:lvl4pPr marL="1628844" indent="-232692">
              <a:defRPr sz="2400">
                <a:solidFill>
                  <a:schemeClr val="tx1"/>
                </a:solidFill>
                <a:latin typeface="Perpetua" pitchFamily="18" charset="0"/>
              </a:defRPr>
            </a:lvl4pPr>
            <a:lvl5pPr marL="2094227" indent="-232692">
              <a:defRPr sz="2400">
                <a:solidFill>
                  <a:schemeClr val="tx1"/>
                </a:solidFill>
                <a:latin typeface="Perpetua" pitchFamily="18" charset="0"/>
              </a:defRPr>
            </a:lvl5pPr>
            <a:lvl6pPr marL="2559611" indent="-232692" eaLnBrk="0" fontAlgn="base" hangingPunct="0">
              <a:spcBef>
                <a:spcPct val="0"/>
              </a:spcBef>
              <a:spcAft>
                <a:spcPct val="0"/>
              </a:spcAft>
              <a:defRPr sz="2400">
                <a:solidFill>
                  <a:schemeClr val="tx1"/>
                </a:solidFill>
                <a:latin typeface="Perpetua" pitchFamily="18" charset="0"/>
              </a:defRPr>
            </a:lvl6pPr>
            <a:lvl7pPr marL="3024995" indent="-232692" eaLnBrk="0" fontAlgn="base" hangingPunct="0">
              <a:spcBef>
                <a:spcPct val="0"/>
              </a:spcBef>
              <a:spcAft>
                <a:spcPct val="0"/>
              </a:spcAft>
              <a:defRPr sz="2400">
                <a:solidFill>
                  <a:schemeClr val="tx1"/>
                </a:solidFill>
                <a:latin typeface="Perpetua" pitchFamily="18" charset="0"/>
              </a:defRPr>
            </a:lvl7pPr>
            <a:lvl8pPr marL="3490379" indent="-232692" eaLnBrk="0" fontAlgn="base" hangingPunct="0">
              <a:spcBef>
                <a:spcPct val="0"/>
              </a:spcBef>
              <a:spcAft>
                <a:spcPct val="0"/>
              </a:spcAft>
              <a:defRPr sz="2400">
                <a:solidFill>
                  <a:schemeClr val="tx1"/>
                </a:solidFill>
                <a:latin typeface="Perpetua" pitchFamily="18" charset="0"/>
              </a:defRPr>
            </a:lvl8pPr>
            <a:lvl9pPr marL="3955763" indent="-232692" eaLnBrk="0" fontAlgn="base" hangingPunct="0">
              <a:spcBef>
                <a:spcPct val="0"/>
              </a:spcBef>
              <a:spcAft>
                <a:spcPct val="0"/>
              </a:spcAft>
              <a:defRPr sz="2400">
                <a:solidFill>
                  <a:schemeClr val="tx1"/>
                </a:solidFill>
                <a:latin typeface="Perpetua" pitchFamily="18" charset="0"/>
              </a:defRPr>
            </a:lvl9pPr>
          </a:lstStyle>
          <a:p>
            <a:fld id="{7DC3503A-93EF-4937-905C-B4F0100C365B}" type="slidenum">
              <a:rPr lang="en-GB" sz="1000"/>
              <a:pPr/>
              <a:t>13</a:t>
            </a:fld>
            <a:endParaRPr lang="en-GB" sz="10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7100" y="752475"/>
            <a:ext cx="4943475" cy="3708400"/>
          </a:xfrm>
        </p:spPr>
      </p:sp>
      <p:sp>
        <p:nvSpPr>
          <p:cNvPr id="3" name="Notes Placeholder 2"/>
          <p:cNvSpPr>
            <a:spLocks noGrp="1"/>
          </p:cNvSpPr>
          <p:nvPr>
            <p:ph type="body" idx="1"/>
          </p:nvPr>
        </p:nvSpPr>
        <p:spPr/>
        <p:txBody>
          <a:bodyPr/>
          <a:lstStyle/>
          <a:p>
            <a:r>
              <a:rPr lang="en-GB" dirty="0" smtClean="0"/>
              <a:t>Pharma profit – contentious, but http://www.theatlantic.com/business/archive/2009/09/does-the-us-really-account-for-so-much-pharma-profit/24465/ suggests the ball-park figure is at least 60%. </a:t>
            </a:r>
          </a:p>
          <a:p>
            <a:r>
              <a:rPr lang="en-GB" dirty="0" smtClean="0"/>
              <a:t>Also</a:t>
            </a:r>
            <a:r>
              <a:rPr lang="en-GB" baseline="0" dirty="0" smtClean="0"/>
              <a:t> ABPI - https://www.abpi.org.uk/facts-and-figures/global-pharmaceutical-market/top-10-pharmaceutical-markets-by-value-usd/ - using list prices and both Rx and non-Rx medicines; has China and Japan 2</a:t>
            </a:r>
            <a:r>
              <a:rPr lang="en-GB" baseline="30000" dirty="0" smtClean="0"/>
              <a:t>nd</a:t>
            </a:r>
            <a:r>
              <a:rPr lang="en-GB" baseline="0" dirty="0" smtClean="0"/>
              <a:t> &amp; 3</a:t>
            </a:r>
            <a:r>
              <a:rPr lang="en-GB" baseline="30000" dirty="0" smtClean="0"/>
              <a:t>rd</a:t>
            </a:r>
            <a:r>
              <a:rPr lang="en-GB" baseline="0" dirty="0" smtClean="0"/>
              <a:t>, but gives EU countries individually – as a whole, the EU is comfortably in 2</a:t>
            </a:r>
            <a:r>
              <a:rPr lang="en-GB" baseline="30000" dirty="0" smtClean="0"/>
              <a:t>nd</a:t>
            </a:r>
            <a:r>
              <a:rPr lang="en-GB" baseline="0" dirty="0" smtClean="0"/>
              <a:t> place.</a:t>
            </a:r>
            <a:endParaRPr lang="en-GB" dirty="0"/>
          </a:p>
        </p:txBody>
      </p:sp>
      <p:sp>
        <p:nvSpPr>
          <p:cNvPr id="4" name="Slide Number Placeholder 3"/>
          <p:cNvSpPr>
            <a:spLocks noGrp="1"/>
          </p:cNvSpPr>
          <p:nvPr>
            <p:ph type="sldNum" sz="quarter" idx="10"/>
          </p:nvPr>
        </p:nvSpPr>
        <p:spPr/>
        <p:txBody>
          <a:bodyPr/>
          <a:lstStyle/>
          <a:p>
            <a:pPr>
              <a:defRPr/>
            </a:pPr>
            <a:fld id="{03E99899-0884-4282-BDC5-85FC7C6003B8}" type="slidenum">
              <a:rPr lang="en-GB" smtClean="0"/>
              <a:pPr>
                <a:defRPr/>
              </a:pPr>
              <a:t>19</a:t>
            </a:fld>
            <a:endParaRPr lang="en-GB" dirty="0"/>
          </a:p>
        </p:txBody>
      </p:sp>
    </p:spTree>
    <p:extLst>
      <p:ext uri="{BB962C8B-B14F-4D97-AF65-F5344CB8AC3E}">
        <p14:creationId xmlns:p14="http://schemas.microsoft.com/office/powerpoint/2010/main" val="1803041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ukmi.nhs.uk/"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W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ukmi.nhs.uk/"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WMF"/><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2"/>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11" name="Group 10"/>
          <p:cNvGrpSpPr/>
          <p:nvPr userDrawn="1"/>
        </p:nvGrpSpPr>
        <p:grpSpPr>
          <a:xfrm>
            <a:off x="214982" y="6336703"/>
            <a:ext cx="1908746" cy="476673"/>
            <a:chOff x="214982" y="6381328"/>
            <a:chExt cx="1908746" cy="476673"/>
          </a:xfrm>
        </p:grpSpPr>
        <p:sp>
          <p:nvSpPr>
            <p:cNvPr id="10" name="Rectangle 9"/>
            <p:cNvSpPr/>
            <p:nvPr userDrawn="1"/>
          </p:nvSpPr>
          <p:spPr>
            <a:xfrm>
              <a:off x="214982" y="6381328"/>
              <a:ext cx="1908746" cy="476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5"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5280" y="6381328"/>
              <a:ext cx="938448" cy="47667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4">
              <a:hlinkClick r:id="rId3"/>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4982" y="6381328"/>
              <a:ext cx="848605" cy="47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56376" y="6377393"/>
            <a:ext cx="1187624" cy="48060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fld id="{ECD26595-0402-4B33-A177-0FE449584B5F}" type="slidenum">
              <a:rPr lang="en-GB" smtClean="0"/>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pPr>
              <a:defRPr/>
            </a:pPr>
            <a:fld id="{650BC137-088F-4C62-8608-F8A9419442D8}" type="slidenum">
              <a:rPr lang="en-GB" smtClean="0"/>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pPr>
              <a:defRPr/>
            </a:pPr>
            <a:fld id="{FD09DD7A-66EE-49E9-A6E5-4CCA80F22981}" type="slidenum">
              <a:rPr lang="en-GB" smtClean="0"/>
              <a:pPr>
                <a:defRPr/>
              </a:pPr>
              <a:t>‹#›</a:t>
            </a:fld>
            <a:endParaRPr lang="en-GB" dirty="0"/>
          </a:p>
        </p:txBody>
      </p:sp>
      <p:grpSp>
        <p:nvGrpSpPr>
          <p:cNvPr id="7" name="Group 6"/>
          <p:cNvGrpSpPr/>
          <p:nvPr userDrawn="1"/>
        </p:nvGrpSpPr>
        <p:grpSpPr>
          <a:xfrm>
            <a:off x="214982" y="6336703"/>
            <a:ext cx="1908746" cy="476673"/>
            <a:chOff x="214982" y="6381328"/>
            <a:chExt cx="1908746" cy="476673"/>
          </a:xfrm>
        </p:grpSpPr>
        <p:sp>
          <p:nvSpPr>
            <p:cNvPr id="8" name="Rectangle 7"/>
            <p:cNvSpPr/>
            <p:nvPr userDrawn="1"/>
          </p:nvSpPr>
          <p:spPr>
            <a:xfrm>
              <a:off x="214982" y="6381328"/>
              <a:ext cx="1908746" cy="476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5280" y="6381328"/>
              <a:ext cx="938448" cy="4766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hlinkClick r:id="rId3"/>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4982" y="6381328"/>
              <a:ext cx="848605" cy="47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56376" y="6377393"/>
            <a:ext cx="1187624" cy="48060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a:defRPr/>
            </a:pPr>
            <a:fld id="{321050A3-0F40-4287-A702-E2E9A9885183}" type="slidenum">
              <a:rPr lang="en-GB" smtClean="0"/>
              <a:pPr>
                <a:defRPr/>
              </a:pPr>
              <a:t>‹#›</a:t>
            </a:fld>
            <a:endParaRPr lang="en-GB"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pPr>
              <a:defRPr/>
            </a:pPr>
            <a:fld id="{160BEA86-24FA-45D6-9C94-67D6678189CA}" type="slidenum">
              <a:rPr lang="en-GB" smtClean="0"/>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pPr>
              <a:defRPr/>
            </a:pPr>
            <a:fld id="{20479119-A368-4FFF-B068-65874323B50B}" type="slidenum">
              <a:rPr lang="en-GB" smtClean="0"/>
              <a:pPr>
                <a:defRPr/>
              </a:pPr>
              <a:t>‹#›</a:t>
            </a:fld>
            <a:endParaRPr lang="en-GB"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pPr>
              <a:defRPr/>
            </a:pPr>
            <a:fld id="{21704259-1375-41AA-9473-79A0EFA6999E}" type="slidenum">
              <a:rPr lang="en-GB" smtClean="0"/>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37AA299-36E6-441F-ABEF-7B434363CD49}" type="slidenum">
              <a:rPr lang="en-GB" smtClean="0"/>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2F210ED9-B055-42E0-844E-DAAB8F12C5CA}" type="slidenum">
              <a:rPr lang="en-GB" smtClean="0"/>
              <a:pPr>
                <a:defRPr/>
              </a:pPr>
              <a:t>‹#›</a:t>
            </a:fld>
            <a:endParaRPr lang="en-GB"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8CB71AAD-4C2A-4653-96C5-AFBB429E9AB2}" type="slidenum">
              <a:rPr lang="en-GB" smtClean="0"/>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5B89E226-CF4C-4EF0-A752-9FA83233A6E2}"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ncats.nih.gov/nt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tinyurl.com/nkmhzv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tinyurl.com/p2jqme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archinte.jamanetwork.com/article.aspx?articleid=137741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fda.gov/downloads/AboutFDA/WhatWeDo/History/ProductRegulation/UCM593517.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hyperlink" Target="http://broughttolife.sciencemuseum.org.uk/broughttolife/themes/controversies/thalidomid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fda.gov/Drugs/NewsEvents/ucm320924.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ema.europa.eu/en/about-us/how-we-work/european-medicines-regulatory-network"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fda.gov/Drugs/default.htm" TargetMode="External"/><Relationship Id="rId2" Type="http://schemas.openxmlformats.org/officeDocument/2006/relationships/hyperlink" Target="https://www.fda.gov/AboutFDA/Transparency/Basics/ucm192695.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ich.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ema.europa.eu/news/development-medicines-rare-diseas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icer-review.org/" TargetMode="External"/><Relationship Id="rId5" Type="http://schemas.openxmlformats.org/officeDocument/2006/relationships/hyperlink" Target="https://icer-review.org/material/odaps-briefing-paper/" TargetMode="External"/><Relationship Id="rId4" Type="http://schemas.openxmlformats.org/officeDocument/2006/relationships/hyperlink" Target="https://www.fda.gov/ForIndustry/DevelopingProductsforRareDiseasesConditions/default.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fda.gov/forpatients/approvals/fast/default.ht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archinte.jamanetwork.com/article.aspx?articleid=246359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ema.europa.eu/human-regulatory/research-development/adaptive-pathway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tinyurl.com/honubdh"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abpi.org.uk/publications/early-access-to-medicines-schem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gov.uk/government/publications/independent-review-of-early-access-to-medicines-scheme-eam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policyalternatives.ca/publications/reports/drugs-new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bmj.com/content/347/bmj.f6104" TargetMode="External"/><Relationship Id="rId2" Type="http://schemas.openxmlformats.org/officeDocument/2006/relationships/hyperlink" Target="https://journals.plos.org/plosmedicine/article?id=10.1371/journal.pmed.005019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pubmed/7565947" TargetMode="External"/><Relationship Id="rId2" Type="http://schemas.openxmlformats.org/officeDocument/2006/relationships/hyperlink" Target="https://www.ncbi.nlm.nih.gov/pmc/articles/PMC2964774/"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bmj.com/content/341/bmj.c4737.abstract" TargetMode="External"/><Relationship Id="rId2" Type="http://schemas.openxmlformats.org/officeDocument/2006/relationships/hyperlink" Target="http://www.hma.eu/mriproductindex.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836613" y="836712"/>
            <a:ext cx="7772400" cy="2592288"/>
          </a:xfrm>
        </p:spPr>
        <p:txBody>
          <a:bodyPr/>
          <a:lstStyle/>
          <a:p>
            <a:pPr algn="ctr"/>
            <a:r>
              <a:rPr lang="en-GB" cap="none" dirty="0"/>
              <a:t>A</a:t>
            </a:r>
            <a:r>
              <a:rPr lang="en-GB" cap="none" dirty="0" smtClean="0"/>
              <a:t>n introduction to medicines development and regulation</a:t>
            </a:r>
          </a:p>
        </p:txBody>
      </p:sp>
      <p:sp>
        <p:nvSpPr>
          <p:cNvPr id="3075" name="Rectangle 3"/>
          <p:cNvSpPr>
            <a:spLocks noGrp="1" noChangeArrowheads="1"/>
          </p:cNvSpPr>
          <p:nvPr>
            <p:ph type="subTitle" idx="1"/>
          </p:nvPr>
        </p:nvSpPr>
        <p:spPr>
          <a:xfrm>
            <a:off x="611560" y="3933056"/>
            <a:ext cx="7920880" cy="2010544"/>
          </a:xfrm>
        </p:spPr>
        <p:txBody>
          <a:bodyPr>
            <a:normAutofit/>
          </a:bodyPr>
          <a:lstStyle/>
          <a:p>
            <a:pPr algn="ctr"/>
            <a:r>
              <a:rPr lang="en-GB" sz="3200" dirty="0" smtClean="0"/>
              <a:t>UKMi Horizon Scanning Working Group</a:t>
            </a:r>
          </a:p>
          <a:p>
            <a:endParaRPr lang="en-GB" sz="1600" dirty="0"/>
          </a:p>
          <a:p>
            <a:r>
              <a:rPr lang="en-GB" sz="1600" dirty="0" smtClean="0"/>
              <a:t>Jim Glare</a:t>
            </a:r>
          </a:p>
          <a:p>
            <a:r>
              <a:rPr lang="en-GB" sz="1600" dirty="0" smtClean="0"/>
              <a:t>West Midlands Medicines Information Service</a:t>
            </a:r>
          </a:p>
          <a:p>
            <a:r>
              <a:rPr lang="en-GB" sz="1600" dirty="0" smtClean="0"/>
              <a:t>11-Nov-2018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AutoShape 36"/>
          <p:cNvSpPr>
            <a:spLocks noChangeArrowheads="1"/>
          </p:cNvSpPr>
          <p:nvPr/>
        </p:nvSpPr>
        <p:spPr bwMode="auto">
          <a:xfrm rot="5400000" flipH="1">
            <a:off x="6477000" y="4401142"/>
            <a:ext cx="533400" cy="533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CC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9698" name="Rectangle 2"/>
          <p:cNvSpPr>
            <a:spLocks noGrp="1" noChangeArrowheads="1"/>
          </p:cNvSpPr>
          <p:nvPr>
            <p:ph type="title"/>
          </p:nvPr>
        </p:nvSpPr>
        <p:spPr>
          <a:xfrm>
            <a:off x="838200" y="342900"/>
            <a:ext cx="7772400" cy="819910"/>
          </a:xfrm>
        </p:spPr>
        <p:txBody>
          <a:bodyPr/>
          <a:lstStyle/>
          <a:p>
            <a:pPr>
              <a:defRPr/>
            </a:pPr>
            <a:r>
              <a:rPr lang="en-GB" dirty="0" smtClean="0"/>
              <a:t>The development process summary</a:t>
            </a:r>
          </a:p>
        </p:txBody>
      </p:sp>
      <p:sp>
        <p:nvSpPr>
          <p:cNvPr id="6" name="Slide Number Placeholder 5"/>
          <p:cNvSpPr>
            <a:spLocks noGrp="1"/>
          </p:cNvSpPr>
          <p:nvPr>
            <p:ph type="sldNum" sz="quarter" idx="12"/>
          </p:nvPr>
        </p:nvSpPr>
        <p:spPr/>
        <p:txBody>
          <a:bodyPr/>
          <a:lstStyle/>
          <a:p>
            <a:pPr>
              <a:defRPr/>
            </a:pPr>
            <a:fld id="{21704259-1375-41AA-9473-79A0EFA6999E}" type="slidenum">
              <a:rPr lang="en-GB" smtClean="0"/>
              <a:pPr>
                <a:defRPr/>
              </a:pPr>
              <a:t>10</a:t>
            </a:fld>
            <a:endParaRPr lang="en-GB" dirty="0"/>
          </a:p>
        </p:txBody>
      </p:sp>
      <p:sp>
        <p:nvSpPr>
          <p:cNvPr id="12316" name="Text Box 26"/>
          <p:cNvSpPr txBox="1">
            <a:spLocks noChangeArrowheads="1"/>
          </p:cNvSpPr>
          <p:nvPr/>
        </p:nvSpPr>
        <p:spPr bwMode="auto">
          <a:xfrm>
            <a:off x="6000328" y="4678954"/>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indent="-228600">
              <a:defRPr sz="2400">
                <a:solidFill>
                  <a:schemeClr val="tx1"/>
                </a:solidFill>
                <a:latin typeface="Perpetua" pitchFamily="18" charset="0"/>
              </a:defRPr>
            </a:lvl3pPr>
            <a:lvl4pPr marL="1600200" indent="-228600">
              <a:defRPr sz="2400">
                <a:solidFill>
                  <a:schemeClr val="tx1"/>
                </a:solidFill>
                <a:latin typeface="Perpetua" pitchFamily="18" charset="0"/>
              </a:defRPr>
            </a:lvl4pPr>
            <a:lvl5pPr marL="2057400" indent="-228600">
              <a:defRPr sz="2400">
                <a:solidFill>
                  <a:schemeClr val="tx1"/>
                </a:solidFill>
                <a:latin typeface="Perpetua" pitchFamily="18" charset="0"/>
              </a:defRPr>
            </a:lvl5pPr>
            <a:lvl6pPr marL="2514600" indent="-228600" eaLnBrk="0" fontAlgn="base" hangingPunct="0">
              <a:spcBef>
                <a:spcPct val="0"/>
              </a:spcBef>
              <a:spcAft>
                <a:spcPct val="0"/>
              </a:spcAft>
              <a:defRPr sz="2400">
                <a:solidFill>
                  <a:schemeClr val="tx1"/>
                </a:solidFill>
                <a:latin typeface="Perpetua" pitchFamily="18" charset="0"/>
              </a:defRPr>
            </a:lvl6pPr>
            <a:lvl7pPr marL="2971800" indent="-228600" eaLnBrk="0" fontAlgn="base" hangingPunct="0">
              <a:spcBef>
                <a:spcPct val="0"/>
              </a:spcBef>
              <a:spcAft>
                <a:spcPct val="0"/>
              </a:spcAft>
              <a:defRPr sz="2400">
                <a:solidFill>
                  <a:schemeClr val="tx1"/>
                </a:solidFill>
                <a:latin typeface="Perpetua" pitchFamily="18" charset="0"/>
              </a:defRPr>
            </a:lvl7pPr>
            <a:lvl8pPr marL="3429000" indent="-228600" eaLnBrk="0" fontAlgn="base" hangingPunct="0">
              <a:spcBef>
                <a:spcPct val="0"/>
              </a:spcBef>
              <a:spcAft>
                <a:spcPct val="0"/>
              </a:spcAft>
              <a:defRPr sz="2400">
                <a:solidFill>
                  <a:schemeClr val="tx1"/>
                </a:solidFill>
                <a:latin typeface="Perpetua" pitchFamily="18" charset="0"/>
              </a:defRPr>
            </a:lvl8pPr>
            <a:lvl9pPr marL="3886200" indent="-228600" eaLnBrk="0" fontAlgn="base" hangingPunct="0">
              <a:spcBef>
                <a:spcPct val="0"/>
              </a:spcBef>
              <a:spcAft>
                <a:spcPct val="0"/>
              </a:spcAft>
              <a:defRPr sz="2400">
                <a:solidFill>
                  <a:schemeClr val="tx1"/>
                </a:solidFill>
                <a:latin typeface="Perpetua" pitchFamily="18" charset="0"/>
              </a:defRPr>
            </a:lvl9pPr>
          </a:lstStyle>
          <a:p>
            <a:r>
              <a:rPr lang="en-GB" sz="1800" b="1" dirty="0" smtClean="0">
                <a:latin typeface="+mn-lt"/>
              </a:rPr>
              <a:t>MA </a:t>
            </a:r>
            <a:r>
              <a:rPr lang="en-GB" sz="1800" b="1" dirty="0">
                <a:latin typeface="+mn-lt"/>
              </a:rPr>
              <a:t>submission</a:t>
            </a:r>
            <a:endParaRPr lang="en-GB" sz="1800" dirty="0">
              <a:latin typeface="+mn-lt"/>
            </a:endParaRPr>
          </a:p>
        </p:txBody>
      </p:sp>
      <p:sp>
        <p:nvSpPr>
          <p:cNvPr id="12320" name="Text Box 32"/>
          <p:cNvSpPr txBox="1">
            <a:spLocks noChangeArrowheads="1"/>
          </p:cNvSpPr>
          <p:nvPr/>
        </p:nvSpPr>
        <p:spPr bwMode="auto">
          <a:xfrm>
            <a:off x="555942" y="4448767"/>
            <a:ext cx="142377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indent="-228600">
              <a:defRPr sz="2400">
                <a:solidFill>
                  <a:schemeClr val="tx1"/>
                </a:solidFill>
                <a:latin typeface="Perpetua" pitchFamily="18" charset="0"/>
              </a:defRPr>
            </a:lvl3pPr>
            <a:lvl4pPr marL="1600200" indent="-228600">
              <a:defRPr sz="2400">
                <a:solidFill>
                  <a:schemeClr val="tx1"/>
                </a:solidFill>
                <a:latin typeface="Perpetua" pitchFamily="18" charset="0"/>
              </a:defRPr>
            </a:lvl4pPr>
            <a:lvl5pPr marL="2057400" indent="-228600">
              <a:defRPr sz="2400">
                <a:solidFill>
                  <a:schemeClr val="tx1"/>
                </a:solidFill>
                <a:latin typeface="Perpetua" pitchFamily="18" charset="0"/>
              </a:defRPr>
            </a:lvl5pPr>
            <a:lvl6pPr marL="2514600" indent="-228600" eaLnBrk="0" fontAlgn="base" hangingPunct="0">
              <a:spcBef>
                <a:spcPct val="0"/>
              </a:spcBef>
              <a:spcAft>
                <a:spcPct val="0"/>
              </a:spcAft>
              <a:defRPr sz="2400">
                <a:solidFill>
                  <a:schemeClr val="tx1"/>
                </a:solidFill>
                <a:latin typeface="Perpetua" pitchFamily="18" charset="0"/>
              </a:defRPr>
            </a:lvl6pPr>
            <a:lvl7pPr marL="2971800" indent="-228600" eaLnBrk="0" fontAlgn="base" hangingPunct="0">
              <a:spcBef>
                <a:spcPct val="0"/>
              </a:spcBef>
              <a:spcAft>
                <a:spcPct val="0"/>
              </a:spcAft>
              <a:defRPr sz="2400">
                <a:solidFill>
                  <a:schemeClr val="tx1"/>
                </a:solidFill>
                <a:latin typeface="Perpetua" pitchFamily="18" charset="0"/>
              </a:defRPr>
            </a:lvl7pPr>
            <a:lvl8pPr marL="3429000" indent="-228600" eaLnBrk="0" fontAlgn="base" hangingPunct="0">
              <a:spcBef>
                <a:spcPct val="0"/>
              </a:spcBef>
              <a:spcAft>
                <a:spcPct val="0"/>
              </a:spcAft>
              <a:defRPr sz="2400">
                <a:solidFill>
                  <a:schemeClr val="tx1"/>
                </a:solidFill>
                <a:latin typeface="Perpetua" pitchFamily="18" charset="0"/>
              </a:defRPr>
            </a:lvl8pPr>
            <a:lvl9pPr marL="3886200" indent="-228600" eaLnBrk="0" fontAlgn="base" hangingPunct="0">
              <a:spcBef>
                <a:spcPct val="0"/>
              </a:spcBef>
              <a:spcAft>
                <a:spcPct val="0"/>
              </a:spcAft>
              <a:defRPr sz="2400">
                <a:solidFill>
                  <a:schemeClr val="tx1"/>
                </a:solidFill>
                <a:latin typeface="Perpetua" pitchFamily="18" charset="0"/>
              </a:defRPr>
            </a:lvl9pPr>
          </a:lstStyle>
          <a:p>
            <a:r>
              <a:rPr lang="en-GB" sz="1800" b="1" dirty="0">
                <a:latin typeface="+mn-lt"/>
              </a:rPr>
              <a:t>5000 compounds</a:t>
            </a:r>
            <a:endParaRPr lang="en-GB" dirty="0">
              <a:latin typeface="+mn-lt"/>
            </a:endParaRPr>
          </a:p>
        </p:txBody>
      </p:sp>
      <p:grpSp>
        <p:nvGrpSpPr>
          <p:cNvPr id="2" name="Group 1"/>
          <p:cNvGrpSpPr/>
          <p:nvPr/>
        </p:nvGrpSpPr>
        <p:grpSpPr>
          <a:xfrm>
            <a:off x="441325" y="1476967"/>
            <a:ext cx="8397875" cy="2900362"/>
            <a:chOff x="441325" y="1340769"/>
            <a:chExt cx="8397875" cy="2900362"/>
          </a:xfrm>
        </p:grpSpPr>
        <p:sp>
          <p:nvSpPr>
            <p:cNvPr id="12293" name="Rectangle 3"/>
            <p:cNvSpPr>
              <a:spLocks noChangeArrowheads="1"/>
            </p:cNvSpPr>
            <p:nvPr/>
          </p:nvSpPr>
          <p:spPr bwMode="auto">
            <a:xfrm rot="10800000">
              <a:off x="457200" y="1340769"/>
              <a:ext cx="457200" cy="2895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dirty="0">
                <a:latin typeface="Book Antiqua" pitchFamily="18" charset="0"/>
              </a:endParaRPr>
            </a:p>
          </p:txBody>
        </p:sp>
        <p:sp>
          <p:nvSpPr>
            <p:cNvPr id="12294" name="Rectangle 4"/>
            <p:cNvSpPr>
              <a:spLocks noChangeArrowheads="1"/>
            </p:cNvSpPr>
            <p:nvPr/>
          </p:nvSpPr>
          <p:spPr bwMode="auto">
            <a:xfrm>
              <a:off x="914400" y="1340769"/>
              <a:ext cx="1752600" cy="2895600"/>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295" name="Rectangle 5"/>
            <p:cNvSpPr>
              <a:spLocks noChangeArrowheads="1"/>
            </p:cNvSpPr>
            <p:nvPr/>
          </p:nvSpPr>
          <p:spPr bwMode="auto">
            <a:xfrm>
              <a:off x="2667000" y="1340769"/>
              <a:ext cx="152400" cy="2895600"/>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296" name="Rectangle 6"/>
            <p:cNvSpPr>
              <a:spLocks noChangeArrowheads="1"/>
            </p:cNvSpPr>
            <p:nvPr/>
          </p:nvSpPr>
          <p:spPr bwMode="auto">
            <a:xfrm>
              <a:off x="2819400" y="1340769"/>
              <a:ext cx="4038600" cy="28956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297" name="Rectangle 7"/>
            <p:cNvSpPr>
              <a:spLocks noChangeArrowheads="1"/>
            </p:cNvSpPr>
            <p:nvPr/>
          </p:nvSpPr>
          <p:spPr bwMode="auto">
            <a:xfrm>
              <a:off x="6858000" y="1340769"/>
              <a:ext cx="838200" cy="2895600"/>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298" name="Rectangle 8"/>
            <p:cNvSpPr>
              <a:spLocks noChangeArrowheads="1"/>
            </p:cNvSpPr>
            <p:nvPr/>
          </p:nvSpPr>
          <p:spPr bwMode="auto">
            <a:xfrm>
              <a:off x="7696200" y="1340769"/>
              <a:ext cx="1143000" cy="28956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299" name="Text Box 9"/>
            <p:cNvSpPr txBox="1">
              <a:spLocks noChangeArrowheads="1"/>
            </p:cNvSpPr>
            <p:nvPr/>
          </p:nvSpPr>
          <p:spPr bwMode="auto">
            <a:xfrm rot="-5400000">
              <a:off x="-810418" y="2592512"/>
              <a:ext cx="290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indent="-228600">
                <a:defRPr sz="2400">
                  <a:solidFill>
                    <a:schemeClr val="tx1"/>
                  </a:solidFill>
                  <a:latin typeface="Perpetua" pitchFamily="18" charset="0"/>
                </a:defRPr>
              </a:lvl3pPr>
              <a:lvl4pPr marL="1600200" indent="-228600">
                <a:defRPr sz="2400">
                  <a:solidFill>
                    <a:schemeClr val="tx1"/>
                  </a:solidFill>
                  <a:latin typeface="Perpetua" pitchFamily="18" charset="0"/>
                </a:defRPr>
              </a:lvl4pPr>
              <a:lvl5pPr marL="2057400" indent="-228600">
                <a:defRPr sz="2400">
                  <a:solidFill>
                    <a:schemeClr val="tx1"/>
                  </a:solidFill>
                  <a:latin typeface="Perpetua" pitchFamily="18" charset="0"/>
                </a:defRPr>
              </a:lvl5pPr>
              <a:lvl6pPr marL="2514600" indent="-228600" eaLnBrk="0" fontAlgn="base" hangingPunct="0">
                <a:spcBef>
                  <a:spcPct val="0"/>
                </a:spcBef>
                <a:spcAft>
                  <a:spcPct val="0"/>
                </a:spcAft>
                <a:defRPr sz="2400">
                  <a:solidFill>
                    <a:schemeClr val="tx1"/>
                  </a:solidFill>
                  <a:latin typeface="Perpetua" pitchFamily="18" charset="0"/>
                </a:defRPr>
              </a:lvl6pPr>
              <a:lvl7pPr marL="2971800" indent="-228600" eaLnBrk="0" fontAlgn="base" hangingPunct="0">
                <a:spcBef>
                  <a:spcPct val="0"/>
                </a:spcBef>
                <a:spcAft>
                  <a:spcPct val="0"/>
                </a:spcAft>
                <a:defRPr sz="2400">
                  <a:solidFill>
                    <a:schemeClr val="tx1"/>
                  </a:solidFill>
                  <a:latin typeface="Perpetua" pitchFamily="18" charset="0"/>
                </a:defRPr>
              </a:lvl7pPr>
              <a:lvl8pPr marL="3429000" indent="-228600" eaLnBrk="0" fontAlgn="base" hangingPunct="0">
                <a:spcBef>
                  <a:spcPct val="0"/>
                </a:spcBef>
                <a:spcAft>
                  <a:spcPct val="0"/>
                </a:spcAft>
                <a:defRPr sz="2400">
                  <a:solidFill>
                    <a:schemeClr val="tx1"/>
                  </a:solidFill>
                  <a:latin typeface="Perpetua" pitchFamily="18" charset="0"/>
                </a:defRPr>
              </a:lvl8pPr>
              <a:lvl9pPr marL="3886200" indent="-228600" eaLnBrk="0" fontAlgn="base" hangingPunct="0">
                <a:spcBef>
                  <a:spcPct val="0"/>
                </a:spcBef>
                <a:spcAft>
                  <a:spcPct val="0"/>
                </a:spcAft>
                <a:defRPr sz="2400">
                  <a:solidFill>
                    <a:schemeClr val="tx1"/>
                  </a:solidFill>
                  <a:latin typeface="Perpetua" pitchFamily="18" charset="0"/>
                </a:defRPr>
              </a:lvl9pPr>
            </a:lstStyle>
            <a:p>
              <a:r>
                <a:rPr lang="en-GB" sz="2000" b="1" dirty="0">
                  <a:solidFill>
                    <a:schemeClr val="bg1"/>
                  </a:solidFill>
                  <a:latin typeface="Book Antiqua" pitchFamily="18" charset="0"/>
                </a:rPr>
                <a:t>Discovery</a:t>
              </a:r>
              <a:r>
                <a:rPr lang="en-GB" sz="2000" dirty="0">
                  <a:solidFill>
                    <a:schemeClr val="bg1"/>
                  </a:solidFill>
                  <a:latin typeface="Book Antiqua" pitchFamily="18" charset="0"/>
                </a:rPr>
                <a:t> / </a:t>
              </a:r>
              <a:r>
                <a:rPr lang="en-GB" sz="2000" b="1" dirty="0">
                  <a:solidFill>
                    <a:schemeClr val="bg1"/>
                  </a:solidFill>
                  <a:latin typeface="Book Antiqua" pitchFamily="18" charset="0"/>
                </a:rPr>
                <a:t>Screening</a:t>
              </a:r>
              <a:endParaRPr lang="en-GB" sz="2000" dirty="0">
                <a:solidFill>
                  <a:schemeClr val="bg1"/>
                </a:solidFill>
                <a:latin typeface="Book Antiqua" pitchFamily="18" charset="0"/>
              </a:endParaRPr>
            </a:p>
          </p:txBody>
        </p:sp>
        <p:sp>
          <p:nvSpPr>
            <p:cNvPr id="12300" name="Text Box 10"/>
            <p:cNvSpPr txBox="1">
              <a:spLocks noChangeArrowheads="1"/>
            </p:cNvSpPr>
            <p:nvPr/>
          </p:nvSpPr>
          <p:spPr bwMode="auto">
            <a:xfrm>
              <a:off x="873125" y="1472531"/>
              <a:ext cx="15652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indent="-228600">
                <a:defRPr sz="2400">
                  <a:solidFill>
                    <a:schemeClr val="tx1"/>
                  </a:solidFill>
                  <a:latin typeface="Perpetua" pitchFamily="18" charset="0"/>
                </a:defRPr>
              </a:lvl3pPr>
              <a:lvl4pPr marL="1600200" indent="-228600">
                <a:defRPr sz="2400">
                  <a:solidFill>
                    <a:schemeClr val="tx1"/>
                  </a:solidFill>
                  <a:latin typeface="Perpetua" pitchFamily="18" charset="0"/>
                </a:defRPr>
              </a:lvl4pPr>
              <a:lvl5pPr marL="2057400" indent="-228600">
                <a:defRPr sz="2400">
                  <a:solidFill>
                    <a:schemeClr val="tx1"/>
                  </a:solidFill>
                  <a:latin typeface="Perpetua" pitchFamily="18" charset="0"/>
                </a:defRPr>
              </a:lvl5pPr>
              <a:lvl6pPr marL="2514600" indent="-228600" eaLnBrk="0" fontAlgn="base" hangingPunct="0">
                <a:spcBef>
                  <a:spcPct val="0"/>
                </a:spcBef>
                <a:spcAft>
                  <a:spcPct val="0"/>
                </a:spcAft>
                <a:defRPr sz="2400">
                  <a:solidFill>
                    <a:schemeClr val="tx1"/>
                  </a:solidFill>
                  <a:latin typeface="Perpetua" pitchFamily="18" charset="0"/>
                </a:defRPr>
              </a:lvl6pPr>
              <a:lvl7pPr marL="2971800" indent="-228600" eaLnBrk="0" fontAlgn="base" hangingPunct="0">
                <a:spcBef>
                  <a:spcPct val="0"/>
                </a:spcBef>
                <a:spcAft>
                  <a:spcPct val="0"/>
                </a:spcAft>
                <a:defRPr sz="2400">
                  <a:solidFill>
                    <a:schemeClr val="tx1"/>
                  </a:solidFill>
                  <a:latin typeface="Perpetua" pitchFamily="18" charset="0"/>
                </a:defRPr>
              </a:lvl7pPr>
              <a:lvl8pPr marL="3429000" indent="-228600" eaLnBrk="0" fontAlgn="base" hangingPunct="0">
                <a:spcBef>
                  <a:spcPct val="0"/>
                </a:spcBef>
                <a:spcAft>
                  <a:spcPct val="0"/>
                </a:spcAft>
                <a:defRPr sz="2400">
                  <a:solidFill>
                    <a:schemeClr val="tx1"/>
                  </a:solidFill>
                  <a:latin typeface="Perpetua" pitchFamily="18" charset="0"/>
                </a:defRPr>
              </a:lvl8pPr>
              <a:lvl9pPr marL="3886200" indent="-228600" eaLnBrk="0" fontAlgn="base" hangingPunct="0">
                <a:spcBef>
                  <a:spcPct val="0"/>
                </a:spcBef>
                <a:spcAft>
                  <a:spcPct val="0"/>
                </a:spcAft>
                <a:defRPr sz="2400">
                  <a:solidFill>
                    <a:schemeClr val="tx1"/>
                  </a:solidFill>
                  <a:latin typeface="Perpetua" pitchFamily="18" charset="0"/>
                </a:defRPr>
              </a:lvl9pPr>
            </a:lstStyle>
            <a:p>
              <a:r>
                <a:rPr lang="en-GB" sz="2000" b="1" dirty="0">
                  <a:solidFill>
                    <a:schemeClr val="bg1"/>
                  </a:solidFill>
                  <a:latin typeface="Book Antiqua" pitchFamily="18" charset="0"/>
                </a:rPr>
                <a:t>Synthesis</a:t>
              </a:r>
            </a:p>
            <a:p>
              <a:r>
                <a:rPr lang="en-GB" sz="2000" b="1" dirty="0">
                  <a:solidFill>
                    <a:schemeClr val="bg1"/>
                  </a:solidFill>
                  <a:latin typeface="Book Antiqua" pitchFamily="18" charset="0"/>
                </a:rPr>
                <a:t>and</a:t>
              </a:r>
            </a:p>
            <a:p>
              <a:r>
                <a:rPr lang="en-GB" sz="2000" b="1" dirty="0">
                  <a:solidFill>
                    <a:schemeClr val="bg1"/>
                  </a:solidFill>
                  <a:latin typeface="Book Antiqua" pitchFamily="18" charset="0"/>
                </a:rPr>
                <a:t>Purification</a:t>
              </a:r>
              <a:endParaRPr lang="en-GB" sz="2000" dirty="0">
                <a:latin typeface="Book Antiqua" pitchFamily="18" charset="0"/>
              </a:endParaRPr>
            </a:p>
          </p:txBody>
        </p:sp>
        <p:sp>
          <p:nvSpPr>
            <p:cNvPr id="12301" name="Text Box 11"/>
            <p:cNvSpPr txBox="1">
              <a:spLocks noChangeArrowheads="1"/>
            </p:cNvSpPr>
            <p:nvPr/>
          </p:nvSpPr>
          <p:spPr bwMode="auto">
            <a:xfrm>
              <a:off x="1165225" y="3368006"/>
              <a:ext cx="11207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indent="-228600">
                <a:defRPr sz="2400">
                  <a:solidFill>
                    <a:schemeClr val="tx1"/>
                  </a:solidFill>
                  <a:latin typeface="Perpetua" pitchFamily="18" charset="0"/>
                </a:defRPr>
              </a:lvl3pPr>
              <a:lvl4pPr marL="1600200" indent="-228600">
                <a:defRPr sz="2400">
                  <a:solidFill>
                    <a:schemeClr val="tx1"/>
                  </a:solidFill>
                  <a:latin typeface="Perpetua" pitchFamily="18" charset="0"/>
                </a:defRPr>
              </a:lvl4pPr>
              <a:lvl5pPr marL="2057400" indent="-228600">
                <a:defRPr sz="2400">
                  <a:solidFill>
                    <a:schemeClr val="tx1"/>
                  </a:solidFill>
                  <a:latin typeface="Perpetua" pitchFamily="18" charset="0"/>
                </a:defRPr>
              </a:lvl5pPr>
              <a:lvl6pPr marL="2514600" indent="-228600" eaLnBrk="0" fontAlgn="base" hangingPunct="0">
                <a:spcBef>
                  <a:spcPct val="0"/>
                </a:spcBef>
                <a:spcAft>
                  <a:spcPct val="0"/>
                </a:spcAft>
                <a:defRPr sz="2400">
                  <a:solidFill>
                    <a:schemeClr val="tx1"/>
                  </a:solidFill>
                  <a:latin typeface="Perpetua" pitchFamily="18" charset="0"/>
                </a:defRPr>
              </a:lvl6pPr>
              <a:lvl7pPr marL="2971800" indent="-228600" eaLnBrk="0" fontAlgn="base" hangingPunct="0">
                <a:spcBef>
                  <a:spcPct val="0"/>
                </a:spcBef>
                <a:spcAft>
                  <a:spcPct val="0"/>
                </a:spcAft>
                <a:defRPr sz="2400">
                  <a:solidFill>
                    <a:schemeClr val="tx1"/>
                  </a:solidFill>
                  <a:latin typeface="Perpetua" pitchFamily="18" charset="0"/>
                </a:defRPr>
              </a:lvl7pPr>
              <a:lvl8pPr marL="3429000" indent="-228600" eaLnBrk="0" fontAlgn="base" hangingPunct="0">
                <a:spcBef>
                  <a:spcPct val="0"/>
                </a:spcBef>
                <a:spcAft>
                  <a:spcPct val="0"/>
                </a:spcAft>
                <a:defRPr sz="2400">
                  <a:solidFill>
                    <a:schemeClr val="tx1"/>
                  </a:solidFill>
                  <a:latin typeface="Perpetua" pitchFamily="18" charset="0"/>
                </a:defRPr>
              </a:lvl8pPr>
              <a:lvl9pPr marL="3886200" indent="-228600" eaLnBrk="0" fontAlgn="base" hangingPunct="0">
                <a:spcBef>
                  <a:spcPct val="0"/>
                </a:spcBef>
                <a:spcAft>
                  <a:spcPct val="0"/>
                </a:spcAft>
                <a:defRPr sz="2400">
                  <a:solidFill>
                    <a:schemeClr val="tx1"/>
                  </a:solidFill>
                  <a:latin typeface="Perpetua" pitchFamily="18" charset="0"/>
                </a:defRPr>
              </a:lvl9pPr>
            </a:lstStyle>
            <a:p>
              <a:r>
                <a:rPr lang="en-GB" sz="2000" b="1" dirty="0">
                  <a:solidFill>
                    <a:schemeClr val="bg1"/>
                  </a:solidFill>
                  <a:latin typeface="Book Antiqua" pitchFamily="18" charset="0"/>
                </a:rPr>
                <a:t>Animal </a:t>
              </a:r>
            </a:p>
            <a:p>
              <a:r>
                <a:rPr lang="en-GB" sz="2000" b="1" dirty="0">
                  <a:solidFill>
                    <a:schemeClr val="bg1"/>
                  </a:solidFill>
                  <a:latin typeface="Book Antiqua" pitchFamily="18" charset="0"/>
                </a:rPr>
                <a:t>Testing</a:t>
              </a:r>
              <a:endParaRPr lang="en-GB" sz="2000" dirty="0">
                <a:latin typeface="Book Antiqua" pitchFamily="18" charset="0"/>
              </a:endParaRPr>
            </a:p>
          </p:txBody>
        </p:sp>
        <p:sp>
          <p:nvSpPr>
            <p:cNvPr id="12303" name="Text Box 13"/>
            <p:cNvSpPr txBox="1">
              <a:spLocks noChangeArrowheads="1"/>
            </p:cNvSpPr>
            <p:nvPr/>
          </p:nvSpPr>
          <p:spPr bwMode="auto">
            <a:xfrm>
              <a:off x="4038600" y="1428081"/>
              <a:ext cx="2408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indent="-228600">
                <a:defRPr sz="2400">
                  <a:solidFill>
                    <a:schemeClr val="tx1"/>
                  </a:solidFill>
                  <a:latin typeface="Perpetua" pitchFamily="18" charset="0"/>
                </a:defRPr>
              </a:lvl3pPr>
              <a:lvl4pPr marL="1600200" indent="-228600">
                <a:defRPr sz="2400">
                  <a:solidFill>
                    <a:schemeClr val="tx1"/>
                  </a:solidFill>
                  <a:latin typeface="Perpetua" pitchFamily="18" charset="0"/>
                </a:defRPr>
              </a:lvl4pPr>
              <a:lvl5pPr marL="2057400" indent="-228600">
                <a:defRPr sz="2400">
                  <a:solidFill>
                    <a:schemeClr val="tx1"/>
                  </a:solidFill>
                  <a:latin typeface="Perpetua" pitchFamily="18" charset="0"/>
                </a:defRPr>
              </a:lvl5pPr>
              <a:lvl6pPr marL="2514600" indent="-228600" eaLnBrk="0" fontAlgn="base" hangingPunct="0">
                <a:spcBef>
                  <a:spcPct val="0"/>
                </a:spcBef>
                <a:spcAft>
                  <a:spcPct val="0"/>
                </a:spcAft>
                <a:defRPr sz="2400">
                  <a:solidFill>
                    <a:schemeClr val="tx1"/>
                  </a:solidFill>
                  <a:latin typeface="Perpetua" pitchFamily="18" charset="0"/>
                </a:defRPr>
              </a:lvl6pPr>
              <a:lvl7pPr marL="2971800" indent="-228600" eaLnBrk="0" fontAlgn="base" hangingPunct="0">
                <a:spcBef>
                  <a:spcPct val="0"/>
                </a:spcBef>
                <a:spcAft>
                  <a:spcPct val="0"/>
                </a:spcAft>
                <a:defRPr sz="2400">
                  <a:solidFill>
                    <a:schemeClr val="tx1"/>
                  </a:solidFill>
                  <a:latin typeface="Perpetua" pitchFamily="18" charset="0"/>
                </a:defRPr>
              </a:lvl7pPr>
              <a:lvl8pPr marL="3429000" indent="-228600" eaLnBrk="0" fontAlgn="base" hangingPunct="0">
                <a:spcBef>
                  <a:spcPct val="0"/>
                </a:spcBef>
                <a:spcAft>
                  <a:spcPct val="0"/>
                </a:spcAft>
                <a:defRPr sz="2400">
                  <a:solidFill>
                    <a:schemeClr val="tx1"/>
                  </a:solidFill>
                  <a:latin typeface="Perpetua" pitchFamily="18" charset="0"/>
                </a:defRPr>
              </a:lvl8pPr>
              <a:lvl9pPr marL="3886200" indent="-228600" eaLnBrk="0" fontAlgn="base" hangingPunct="0">
                <a:spcBef>
                  <a:spcPct val="0"/>
                </a:spcBef>
                <a:spcAft>
                  <a:spcPct val="0"/>
                </a:spcAft>
                <a:defRPr sz="2400">
                  <a:solidFill>
                    <a:schemeClr val="tx1"/>
                  </a:solidFill>
                  <a:latin typeface="Perpetua" pitchFamily="18" charset="0"/>
                </a:defRPr>
              </a:lvl9pPr>
            </a:lstStyle>
            <a:p>
              <a:r>
                <a:rPr lang="en-GB" b="1" dirty="0">
                  <a:latin typeface="Book Antiqua" pitchFamily="18" charset="0"/>
                </a:rPr>
                <a:t>Clinical Studies</a:t>
              </a:r>
              <a:endParaRPr lang="en-GB" dirty="0">
                <a:latin typeface="Book Antiqua" pitchFamily="18" charset="0"/>
              </a:endParaRPr>
            </a:p>
          </p:txBody>
        </p:sp>
        <p:sp>
          <p:nvSpPr>
            <p:cNvPr id="12304" name="AutoShape 14"/>
            <p:cNvSpPr>
              <a:spLocks noChangeArrowheads="1"/>
            </p:cNvSpPr>
            <p:nvPr/>
          </p:nvSpPr>
          <p:spPr bwMode="auto">
            <a:xfrm>
              <a:off x="2819400" y="1797969"/>
              <a:ext cx="976313" cy="533400"/>
            </a:xfrm>
            <a:prstGeom prst="rightArrow">
              <a:avLst>
                <a:gd name="adj1" fmla="val 50000"/>
                <a:gd name="adj2" fmla="val 4575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305" name="AutoShape 15"/>
            <p:cNvSpPr>
              <a:spLocks noChangeArrowheads="1"/>
            </p:cNvSpPr>
            <p:nvPr/>
          </p:nvSpPr>
          <p:spPr bwMode="auto">
            <a:xfrm>
              <a:off x="3657600" y="2275806"/>
              <a:ext cx="1371600" cy="485775"/>
            </a:xfrm>
            <a:prstGeom prst="rightArrow">
              <a:avLst>
                <a:gd name="adj1" fmla="val 50000"/>
                <a:gd name="adj2" fmla="val 705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306" name="AutoShape 16"/>
            <p:cNvSpPr>
              <a:spLocks noChangeArrowheads="1"/>
            </p:cNvSpPr>
            <p:nvPr/>
          </p:nvSpPr>
          <p:spPr bwMode="auto">
            <a:xfrm>
              <a:off x="4953000" y="2636169"/>
              <a:ext cx="1676400" cy="533400"/>
            </a:xfrm>
            <a:prstGeom prst="rightArrow">
              <a:avLst>
                <a:gd name="adj1" fmla="val 50000"/>
                <a:gd name="adj2" fmla="val 78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307" name="AutoShape 17"/>
            <p:cNvSpPr>
              <a:spLocks noChangeArrowheads="1"/>
            </p:cNvSpPr>
            <p:nvPr/>
          </p:nvSpPr>
          <p:spPr bwMode="auto">
            <a:xfrm>
              <a:off x="2286000" y="3283869"/>
              <a:ext cx="1600200" cy="533400"/>
            </a:xfrm>
            <a:prstGeom prst="right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308" name="AutoShape 18"/>
            <p:cNvSpPr>
              <a:spLocks noChangeArrowheads="1"/>
            </p:cNvSpPr>
            <p:nvPr/>
          </p:nvSpPr>
          <p:spPr bwMode="auto">
            <a:xfrm>
              <a:off x="2209800" y="3733131"/>
              <a:ext cx="3276600" cy="485775"/>
            </a:xfrm>
            <a:prstGeom prst="rightArrow">
              <a:avLst>
                <a:gd name="adj1" fmla="val 50000"/>
                <a:gd name="adj2" fmla="val 16862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309" name="Text Box 19"/>
            <p:cNvSpPr txBox="1">
              <a:spLocks noChangeArrowheads="1"/>
            </p:cNvSpPr>
            <p:nvPr/>
          </p:nvSpPr>
          <p:spPr bwMode="auto">
            <a:xfrm>
              <a:off x="2274888" y="3355306"/>
              <a:ext cx="150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indent="-228600">
                <a:defRPr sz="2400">
                  <a:solidFill>
                    <a:schemeClr val="tx1"/>
                  </a:solidFill>
                  <a:latin typeface="Perpetua" pitchFamily="18" charset="0"/>
                </a:defRPr>
              </a:lvl3pPr>
              <a:lvl4pPr marL="1600200" indent="-228600">
                <a:defRPr sz="2400">
                  <a:solidFill>
                    <a:schemeClr val="tx1"/>
                  </a:solidFill>
                  <a:latin typeface="Perpetua" pitchFamily="18" charset="0"/>
                </a:defRPr>
              </a:lvl4pPr>
              <a:lvl5pPr marL="2057400" indent="-228600">
                <a:defRPr sz="2400">
                  <a:solidFill>
                    <a:schemeClr val="tx1"/>
                  </a:solidFill>
                  <a:latin typeface="Perpetua" pitchFamily="18" charset="0"/>
                </a:defRPr>
              </a:lvl5pPr>
              <a:lvl6pPr marL="2514600" indent="-228600" eaLnBrk="0" fontAlgn="base" hangingPunct="0">
                <a:spcBef>
                  <a:spcPct val="0"/>
                </a:spcBef>
                <a:spcAft>
                  <a:spcPct val="0"/>
                </a:spcAft>
                <a:defRPr sz="2400">
                  <a:solidFill>
                    <a:schemeClr val="tx1"/>
                  </a:solidFill>
                  <a:latin typeface="Perpetua" pitchFamily="18" charset="0"/>
                </a:defRPr>
              </a:lvl6pPr>
              <a:lvl7pPr marL="2971800" indent="-228600" eaLnBrk="0" fontAlgn="base" hangingPunct="0">
                <a:spcBef>
                  <a:spcPct val="0"/>
                </a:spcBef>
                <a:spcAft>
                  <a:spcPct val="0"/>
                </a:spcAft>
                <a:defRPr sz="2400">
                  <a:solidFill>
                    <a:schemeClr val="tx1"/>
                  </a:solidFill>
                  <a:latin typeface="Perpetua" pitchFamily="18" charset="0"/>
                </a:defRPr>
              </a:lvl7pPr>
              <a:lvl8pPr marL="3429000" indent="-228600" eaLnBrk="0" fontAlgn="base" hangingPunct="0">
                <a:spcBef>
                  <a:spcPct val="0"/>
                </a:spcBef>
                <a:spcAft>
                  <a:spcPct val="0"/>
                </a:spcAft>
                <a:defRPr sz="2400">
                  <a:solidFill>
                    <a:schemeClr val="tx1"/>
                  </a:solidFill>
                  <a:latin typeface="Perpetua" pitchFamily="18" charset="0"/>
                </a:defRPr>
              </a:lvl8pPr>
              <a:lvl9pPr marL="3886200" indent="-228600" eaLnBrk="0" fontAlgn="base" hangingPunct="0">
                <a:spcBef>
                  <a:spcPct val="0"/>
                </a:spcBef>
                <a:spcAft>
                  <a:spcPct val="0"/>
                </a:spcAft>
                <a:defRPr sz="2400">
                  <a:solidFill>
                    <a:schemeClr val="tx1"/>
                  </a:solidFill>
                  <a:latin typeface="Perpetua" pitchFamily="18" charset="0"/>
                </a:defRPr>
              </a:lvl9pPr>
            </a:lstStyle>
            <a:p>
              <a:r>
                <a:rPr lang="en-GB" sz="1800" b="1" dirty="0">
                  <a:solidFill>
                    <a:schemeClr val="bg1"/>
                  </a:solidFill>
                  <a:latin typeface="Book Antiqua" pitchFamily="18" charset="0"/>
                </a:rPr>
                <a:t>Short-term</a:t>
              </a:r>
              <a:endParaRPr lang="en-GB" dirty="0">
                <a:latin typeface="Book Antiqua" pitchFamily="18" charset="0"/>
              </a:endParaRPr>
            </a:p>
          </p:txBody>
        </p:sp>
        <p:sp>
          <p:nvSpPr>
            <p:cNvPr id="12310" name="Text Box 20"/>
            <p:cNvSpPr txBox="1">
              <a:spLocks noChangeArrowheads="1"/>
            </p:cNvSpPr>
            <p:nvPr/>
          </p:nvSpPr>
          <p:spPr bwMode="auto">
            <a:xfrm>
              <a:off x="2514600" y="3787106"/>
              <a:ext cx="1276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indent="-228600">
                <a:defRPr sz="2400">
                  <a:solidFill>
                    <a:schemeClr val="tx1"/>
                  </a:solidFill>
                  <a:latin typeface="Perpetua" pitchFamily="18" charset="0"/>
                </a:defRPr>
              </a:lvl3pPr>
              <a:lvl4pPr marL="1600200" indent="-228600">
                <a:defRPr sz="2400">
                  <a:solidFill>
                    <a:schemeClr val="tx1"/>
                  </a:solidFill>
                  <a:latin typeface="Perpetua" pitchFamily="18" charset="0"/>
                </a:defRPr>
              </a:lvl4pPr>
              <a:lvl5pPr marL="2057400" indent="-228600">
                <a:defRPr sz="2400">
                  <a:solidFill>
                    <a:schemeClr val="tx1"/>
                  </a:solidFill>
                  <a:latin typeface="Perpetua" pitchFamily="18" charset="0"/>
                </a:defRPr>
              </a:lvl5pPr>
              <a:lvl6pPr marL="2514600" indent="-228600" eaLnBrk="0" fontAlgn="base" hangingPunct="0">
                <a:spcBef>
                  <a:spcPct val="0"/>
                </a:spcBef>
                <a:spcAft>
                  <a:spcPct val="0"/>
                </a:spcAft>
                <a:defRPr sz="2400">
                  <a:solidFill>
                    <a:schemeClr val="tx1"/>
                  </a:solidFill>
                  <a:latin typeface="Perpetua" pitchFamily="18" charset="0"/>
                </a:defRPr>
              </a:lvl6pPr>
              <a:lvl7pPr marL="2971800" indent="-228600" eaLnBrk="0" fontAlgn="base" hangingPunct="0">
                <a:spcBef>
                  <a:spcPct val="0"/>
                </a:spcBef>
                <a:spcAft>
                  <a:spcPct val="0"/>
                </a:spcAft>
                <a:defRPr sz="2400">
                  <a:solidFill>
                    <a:schemeClr val="tx1"/>
                  </a:solidFill>
                  <a:latin typeface="Perpetua" pitchFamily="18" charset="0"/>
                </a:defRPr>
              </a:lvl7pPr>
              <a:lvl8pPr marL="3429000" indent="-228600" eaLnBrk="0" fontAlgn="base" hangingPunct="0">
                <a:spcBef>
                  <a:spcPct val="0"/>
                </a:spcBef>
                <a:spcAft>
                  <a:spcPct val="0"/>
                </a:spcAft>
                <a:defRPr sz="2400">
                  <a:solidFill>
                    <a:schemeClr val="tx1"/>
                  </a:solidFill>
                  <a:latin typeface="Perpetua" pitchFamily="18" charset="0"/>
                </a:defRPr>
              </a:lvl8pPr>
              <a:lvl9pPr marL="3886200" indent="-228600" eaLnBrk="0" fontAlgn="base" hangingPunct="0">
                <a:spcBef>
                  <a:spcPct val="0"/>
                </a:spcBef>
                <a:spcAft>
                  <a:spcPct val="0"/>
                </a:spcAft>
                <a:defRPr sz="2400">
                  <a:solidFill>
                    <a:schemeClr val="tx1"/>
                  </a:solidFill>
                  <a:latin typeface="Perpetua" pitchFamily="18" charset="0"/>
                </a:defRPr>
              </a:lvl9pPr>
            </a:lstStyle>
            <a:p>
              <a:r>
                <a:rPr lang="en-GB" sz="1800" b="1" dirty="0">
                  <a:solidFill>
                    <a:schemeClr val="bg1"/>
                  </a:solidFill>
                  <a:latin typeface="Book Antiqua" pitchFamily="18" charset="0"/>
                </a:rPr>
                <a:t>Long-term</a:t>
              </a:r>
              <a:endParaRPr lang="en-GB" dirty="0">
                <a:solidFill>
                  <a:schemeClr val="bg1"/>
                </a:solidFill>
                <a:latin typeface="Book Antiqua" pitchFamily="18" charset="0"/>
              </a:endParaRPr>
            </a:p>
          </p:txBody>
        </p:sp>
        <p:sp>
          <p:nvSpPr>
            <p:cNvPr id="12311" name="Text Box 21"/>
            <p:cNvSpPr txBox="1">
              <a:spLocks noChangeArrowheads="1"/>
            </p:cNvSpPr>
            <p:nvPr/>
          </p:nvSpPr>
          <p:spPr bwMode="auto">
            <a:xfrm>
              <a:off x="2743200" y="1874169"/>
              <a:ext cx="96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indent="-228600">
                <a:defRPr sz="2400">
                  <a:solidFill>
                    <a:schemeClr val="tx1"/>
                  </a:solidFill>
                  <a:latin typeface="Perpetua" pitchFamily="18" charset="0"/>
                </a:defRPr>
              </a:lvl3pPr>
              <a:lvl4pPr marL="1600200" indent="-228600">
                <a:defRPr sz="2400">
                  <a:solidFill>
                    <a:schemeClr val="tx1"/>
                  </a:solidFill>
                  <a:latin typeface="Perpetua" pitchFamily="18" charset="0"/>
                </a:defRPr>
              </a:lvl4pPr>
              <a:lvl5pPr marL="2057400" indent="-228600">
                <a:defRPr sz="2400">
                  <a:solidFill>
                    <a:schemeClr val="tx1"/>
                  </a:solidFill>
                  <a:latin typeface="Perpetua" pitchFamily="18" charset="0"/>
                </a:defRPr>
              </a:lvl5pPr>
              <a:lvl6pPr marL="2514600" indent="-228600" eaLnBrk="0" fontAlgn="base" hangingPunct="0">
                <a:spcBef>
                  <a:spcPct val="0"/>
                </a:spcBef>
                <a:spcAft>
                  <a:spcPct val="0"/>
                </a:spcAft>
                <a:defRPr sz="2400">
                  <a:solidFill>
                    <a:schemeClr val="tx1"/>
                  </a:solidFill>
                  <a:latin typeface="Perpetua" pitchFamily="18" charset="0"/>
                </a:defRPr>
              </a:lvl6pPr>
              <a:lvl7pPr marL="2971800" indent="-228600" eaLnBrk="0" fontAlgn="base" hangingPunct="0">
                <a:spcBef>
                  <a:spcPct val="0"/>
                </a:spcBef>
                <a:spcAft>
                  <a:spcPct val="0"/>
                </a:spcAft>
                <a:defRPr sz="2400">
                  <a:solidFill>
                    <a:schemeClr val="tx1"/>
                  </a:solidFill>
                  <a:latin typeface="Perpetua" pitchFamily="18" charset="0"/>
                </a:defRPr>
              </a:lvl7pPr>
              <a:lvl8pPr marL="3429000" indent="-228600" eaLnBrk="0" fontAlgn="base" hangingPunct="0">
                <a:spcBef>
                  <a:spcPct val="0"/>
                </a:spcBef>
                <a:spcAft>
                  <a:spcPct val="0"/>
                </a:spcAft>
                <a:defRPr sz="2400">
                  <a:solidFill>
                    <a:schemeClr val="tx1"/>
                  </a:solidFill>
                  <a:latin typeface="Perpetua" pitchFamily="18" charset="0"/>
                </a:defRPr>
              </a:lvl8pPr>
              <a:lvl9pPr marL="3886200" indent="-228600" eaLnBrk="0" fontAlgn="base" hangingPunct="0">
                <a:spcBef>
                  <a:spcPct val="0"/>
                </a:spcBef>
                <a:spcAft>
                  <a:spcPct val="0"/>
                </a:spcAft>
                <a:defRPr sz="2400">
                  <a:solidFill>
                    <a:schemeClr val="tx1"/>
                  </a:solidFill>
                  <a:latin typeface="Perpetua" pitchFamily="18" charset="0"/>
                </a:defRPr>
              </a:lvl9pPr>
            </a:lstStyle>
            <a:p>
              <a:r>
                <a:rPr lang="en-GB" sz="1800" b="1" dirty="0">
                  <a:solidFill>
                    <a:schemeClr val="bg1"/>
                  </a:solidFill>
                  <a:latin typeface="Book Antiqua" pitchFamily="18" charset="0"/>
                </a:rPr>
                <a:t>Phase 1</a:t>
              </a:r>
              <a:endParaRPr lang="en-GB" sz="1800" b="1" dirty="0">
                <a:latin typeface="Book Antiqua" pitchFamily="18" charset="0"/>
              </a:endParaRPr>
            </a:p>
          </p:txBody>
        </p:sp>
        <p:sp>
          <p:nvSpPr>
            <p:cNvPr id="12312" name="Text Box 22"/>
            <p:cNvSpPr txBox="1">
              <a:spLocks noChangeArrowheads="1"/>
            </p:cNvSpPr>
            <p:nvPr/>
          </p:nvSpPr>
          <p:spPr bwMode="auto">
            <a:xfrm>
              <a:off x="3657600" y="2334544"/>
              <a:ext cx="96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indent="-228600">
                <a:defRPr sz="2400">
                  <a:solidFill>
                    <a:schemeClr val="tx1"/>
                  </a:solidFill>
                  <a:latin typeface="Perpetua" pitchFamily="18" charset="0"/>
                </a:defRPr>
              </a:lvl3pPr>
              <a:lvl4pPr marL="1600200" indent="-228600">
                <a:defRPr sz="2400">
                  <a:solidFill>
                    <a:schemeClr val="tx1"/>
                  </a:solidFill>
                  <a:latin typeface="Perpetua" pitchFamily="18" charset="0"/>
                </a:defRPr>
              </a:lvl4pPr>
              <a:lvl5pPr marL="2057400" indent="-228600">
                <a:defRPr sz="2400">
                  <a:solidFill>
                    <a:schemeClr val="tx1"/>
                  </a:solidFill>
                  <a:latin typeface="Perpetua" pitchFamily="18" charset="0"/>
                </a:defRPr>
              </a:lvl5pPr>
              <a:lvl6pPr marL="2514600" indent="-228600" eaLnBrk="0" fontAlgn="base" hangingPunct="0">
                <a:spcBef>
                  <a:spcPct val="0"/>
                </a:spcBef>
                <a:spcAft>
                  <a:spcPct val="0"/>
                </a:spcAft>
                <a:defRPr sz="2400">
                  <a:solidFill>
                    <a:schemeClr val="tx1"/>
                  </a:solidFill>
                  <a:latin typeface="Perpetua" pitchFamily="18" charset="0"/>
                </a:defRPr>
              </a:lvl6pPr>
              <a:lvl7pPr marL="2971800" indent="-228600" eaLnBrk="0" fontAlgn="base" hangingPunct="0">
                <a:spcBef>
                  <a:spcPct val="0"/>
                </a:spcBef>
                <a:spcAft>
                  <a:spcPct val="0"/>
                </a:spcAft>
                <a:defRPr sz="2400">
                  <a:solidFill>
                    <a:schemeClr val="tx1"/>
                  </a:solidFill>
                  <a:latin typeface="Perpetua" pitchFamily="18" charset="0"/>
                </a:defRPr>
              </a:lvl7pPr>
              <a:lvl8pPr marL="3429000" indent="-228600" eaLnBrk="0" fontAlgn="base" hangingPunct="0">
                <a:spcBef>
                  <a:spcPct val="0"/>
                </a:spcBef>
                <a:spcAft>
                  <a:spcPct val="0"/>
                </a:spcAft>
                <a:defRPr sz="2400">
                  <a:solidFill>
                    <a:schemeClr val="tx1"/>
                  </a:solidFill>
                  <a:latin typeface="Perpetua" pitchFamily="18" charset="0"/>
                </a:defRPr>
              </a:lvl8pPr>
              <a:lvl9pPr marL="3886200" indent="-228600" eaLnBrk="0" fontAlgn="base" hangingPunct="0">
                <a:spcBef>
                  <a:spcPct val="0"/>
                </a:spcBef>
                <a:spcAft>
                  <a:spcPct val="0"/>
                </a:spcAft>
                <a:defRPr sz="2400">
                  <a:solidFill>
                    <a:schemeClr val="tx1"/>
                  </a:solidFill>
                  <a:latin typeface="Perpetua" pitchFamily="18" charset="0"/>
                </a:defRPr>
              </a:lvl9pPr>
            </a:lstStyle>
            <a:p>
              <a:r>
                <a:rPr lang="en-GB" sz="1800" b="1" dirty="0">
                  <a:solidFill>
                    <a:schemeClr val="bg1"/>
                  </a:solidFill>
                  <a:latin typeface="Book Antiqua" pitchFamily="18" charset="0"/>
                </a:rPr>
                <a:t>Phase</a:t>
              </a:r>
              <a:r>
                <a:rPr lang="en-GB" sz="1800" b="1" dirty="0">
                  <a:latin typeface="Book Antiqua" pitchFamily="18" charset="0"/>
                </a:rPr>
                <a:t> </a:t>
              </a:r>
              <a:r>
                <a:rPr lang="en-GB" sz="1800" b="1" dirty="0">
                  <a:solidFill>
                    <a:schemeClr val="bg1"/>
                  </a:solidFill>
                  <a:latin typeface="Book Antiqua" pitchFamily="18" charset="0"/>
                </a:rPr>
                <a:t>2</a:t>
              </a:r>
              <a:endParaRPr lang="en-GB" sz="1800" b="1" dirty="0">
                <a:latin typeface="Book Antiqua" pitchFamily="18" charset="0"/>
              </a:endParaRPr>
            </a:p>
          </p:txBody>
        </p:sp>
        <p:sp>
          <p:nvSpPr>
            <p:cNvPr id="12313" name="Text Box 23"/>
            <p:cNvSpPr txBox="1">
              <a:spLocks noChangeArrowheads="1"/>
            </p:cNvSpPr>
            <p:nvPr/>
          </p:nvSpPr>
          <p:spPr bwMode="auto">
            <a:xfrm>
              <a:off x="5029200" y="2718719"/>
              <a:ext cx="96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indent="-228600">
                <a:defRPr sz="2400">
                  <a:solidFill>
                    <a:schemeClr val="tx1"/>
                  </a:solidFill>
                  <a:latin typeface="Perpetua" pitchFamily="18" charset="0"/>
                </a:defRPr>
              </a:lvl3pPr>
              <a:lvl4pPr marL="1600200" indent="-228600">
                <a:defRPr sz="2400">
                  <a:solidFill>
                    <a:schemeClr val="tx1"/>
                  </a:solidFill>
                  <a:latin typeface="Perpetua" pitchFamily="18" charset="0"/>
                </a:defRPr>
              </a:lvl4pPr>
              <a:lvl5pPr marL="2057400" indent="-228600">
                <a:defRPr sz="2400">
                  <a:solidFill>
                    <a:schemeClr val="tx1"/>
                  </a:solidFill>
                  <a:latin typeface="Perpetua" pitchFamily="18" charset="0"/>
                </a:defRPr>
              </a:lvl5pPr>
              <a:lvl6pPr marL="2514600" indent="-228600" eaLnBrk="0" fontAlgn="base" hangingPunct="0">
                <a:spcBef>
                  <a:spcPct val="0"/>
                </a:spcBef>
                <a:spcAft>
                  <a:spcPct val="0"/>
                </a:spcAft>
                <a:defRPr sz="2400">
                  <a:solidFill>
                    <a:schemeClr val="tx1"/>
                  </a:solidFill>
                  <a:latin typeface="Perpetua" pitchFamily="18" charset="0"/>
                </a:defRPr>
              </a:lvl6pPr>
              <a:lvl7pPr marL="2971800" indent="-228600" eaLnBrk="0" fontAlgn="base" hangingPunct="0">
                <a:spcBef>
                  <a:spcPct val="0"/>
                </a:spcBef>
                <a:spcAft>
                  <a:spcPct val="0"/>
                </a:spcAft>
                <a:defRPr sz="2400">
                  <a:solidFill>
                    <a:schemeClr val="tx1"/>
                  </a:solidFill>
                  <a:latin typeface="Perpetua" pitchFamily="18" charset="0"/>
                </a:defRPr>
              </a:lvl7pPr>
              <a:lvl8pPr marL="3429000" indent="-228600" eaLnBrk="0" fontAlgn="base" hangingPunct="0">
                <a:spcBef>
                  <a:spcPct val="0"/>
                </a:spcBef>
                <a:spcAft>
                  <a:spcPct val="0"/>
                </a:spcAft>
                <a:defRPr sz="2400">
                  <a:solidFill>
                    <a:schemeClr val="tx1"/>
                  </a:solidFill>
                  <a:latin typeface="Perpetua" pitchFamily="18" charset="0"/>
                </a:defRPr>
              </a:lvl8pPr>
              <a:lvl9pPr marL="3886200" indent="-228600" eaLnBrk="0" fontAlgn="base" hangingPunct="0">
                <a:spcBef>
                  <a:spcPct val="0"/>
                </a:spcBef>
                <a:spcAft>
                  <a:spcPct val="0"/>
                </a:spcAft>
                <a:defRPr sz="2400">
                  <a:solidFill>
                    <a:schemeClr val="tx1"/>
                  </a:solidFill>
                  <a:latin typeface="Perpetua" pitchFamily="18" charset="0"/>
                </a:defRPr>
              </a:lvl9pPr>
            </a:lstStyle>
            <a:p>
              <a:r>
                <a:rPr lang="en-GB" sz="1800" b="1" dirty="0">
                  <a:solidFill>
                    <a:schemeClr val="bg1"/>
                  </a:solidFill>
                  <a:latin typeface="Book Antiqua" pitchFamily="18" charset="0"/>
                </a:rPr>
                <a:t>Phase 3</a:t>
              </a:r>
            </a:p>
          </p:txBody>
        </p:sp>
        <p:sp>
          <p:nvSpPr>
            <p:cNvPr id="12314" name="Text Box 24"/>
            <p:cNvSpPr txBox="1">
              <a:spLocks noChangeArrowheads="1"/>
            </p:cNvSpPr>
            <p:nvPr/>
          </p:nvSpPr>
          <p:spPr bwMode="auto">
            <a:xfrm rot="-5400000">
              <a:off x="6312693" y="2471863"/>
              <a:ext cx="1852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indent="-228600">
                <a:defRPr sz="2400">
                  <a:solidFill>
                    <a:schemeClr val="tx1"/>
                  </a:solidFill>
                  <a:latin typeface="Perpetua" pitchFamily="18" charset="0"/>
                </a:defRPr>
              </a:lvl3pPr>
              <a:lvl4pPr marL="1600200" indent="-228600">
                <a:defRPr sz="2400">
                  <a:solidFill>
                    <a:schemeClr val="tx1"/>
                  </a:solidFill>
                  <a:latin typeface="Perpetua" pitchFamily="18" charset="0"/>
                </a:defRPr>
              </a:lvl4pPr>
              <a:lvl5pPr marL="2057400" indent="-228600">
                <a:defRPr sz="2400">
                  <a:solidFill>
                    <a:schemeClr val="tx1"/>
                  </a:solidFill>
                  <a:latin typeface="Perpetua" pitchFamily="18" charset="0"/>
                </a:defRPr>
              </a:lvl5pPr>
              <a:lvl6pPr marL="2514600" indent="-228600" eaLnBrk="0" fontAlgn="base" hangingPunct="0">
                <a:spcBef>
                  <a:spcPct val="0"/>
                </a:spcBef>
                <a:spcAft>
                  <a:spcPct val="0"/>
                </a:spcAft>
                <a:defRPr sz="2400">
                  <a:solidFill>
                    <a:schemeClr val="tx1"/>
                  </a:solidFill>
                  <a:latin typeface="Perpetua" pitchFamily="18" charset="0"/>
                </a:defRPr>
              </a:lvl6pPr>
              <a:lvl7pPr marL="2971800" indent="-228600" eaLnBrk="0" fontAlgn="base" hangingPunct="0">
                <a:spcBef>
                  <a:spcPct val="0"/>
                </a:spcBef>
                <a:spcAft>
                  <a:spcPct val="0"/>
                </a:spcAft>
                <a:defRPr sz="2400">
                  <a:solidFill>
                    <a:schemeClr val="tx1"/>
                  </a:solidFill>
                  <a:latin typeface="Perpetua" pitchFamily="18" charset="0"/>
                </a:defRPr>
              </a:lvl7pPr>
              <a:lvl8pPr marL="3429000" indent="-228600" eaLnBrk="0" fontAlgn="base" hangingPunct="0">
                <a:spcBef>
                  <a:spcPct val="0"/>
                </a:spcBef>
                <a:spcAft>
                  <a:spcPct val="0"/>
                </a:spcAft>
                <a:defRPr sz="2400">
                  <a:solidFill>
                    <a:schemeClr val="tx1"/>
                  </a:solidFill>
                  <a:latin typeface="Perpetua" pitchFamily="18" charset="0"/>
                </a:defRPr>
              </a:lvl8pPr>
              <a:lvl9pPr marL="3886200" indent="-228600" eaLnBrk="0" fontAlgn="base" hangingPunct="0">
                <a:spcBef>
                  <a:spcPct val="0"/>
                </a:spcBef>
                <a:spcAft>
                  <a:spcPct val="0"/>
                </a:spcAft>
                <a:defRPr sz="2400">
                  <a:solidFill>
                    <a:schemeClr val="tx1"/>
                  </a:solidFill>
                  <a:latin typeface="Perpetua" pitchFamily="18" charset="0"/>
                </a:defRPr>
              </a:lvl9pPr>
            </a:lstStyle>
            <a:p>
              <a:r>
                <a:rPr lang="en-GB" b="1" dirty="0">
                  <a:solidFill>
                    <a:schemeClr val="bg1"/>
                  </a:solidFill>
                  <a:latin typeface="Book Antiqua" pitchFamily="18" charset="0"/>
                </a:rPr>
                <a:t>MA Review</a:t>
              </a:r>
              <a:endParaRPr lang="en-GB" dirty="0">
                <a:latin typeface="Book Antiqua" pitchFamily="18" charset="0"/>
              </a:endParaRPr>
            </a:p>
          </p:txBody>
        </p:sp>
        <p:sp>
          <p:nvSpPr>
            <p:cNvPr id="12315" name="Text Box 25"/>
            <p:cNvSpPr txBox="1">
              <a:spLocks noChangeArrowheads="1"/>
            </p:cNvSpPr>
            <p:nvPr/>
          </p:nvSpPr>
          <p:spPr bwMode="auto">
            <a:xfrm rot="-5400000">
              <a:off x="6889750" y="2375819"/>
              <a:ext cx="27400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indent="-228600">
                <a:defRPr sz="2400">
                  <a:solidFill>
                    <a:schemeClr val="tx1"/>
                  </a:solidFill>
                  <a:latin typeface="Perpetua" pitchFamily="18" charset="0"/>
                </a:defRPr>
              </a:lvl3pPr>
              <a:lvl4pPr marL="1600200" indent="-228600">
                <a:defRPr sz="2400">
                  <a:solidFill>
                    <a:schemeClr val="tx1"/>
                  </a:solidFill>
                  <a:latin typeface="Perpetua" pitchFamily="18" charset="0"/>
                </a:defRPr>
              </a:lvl4pPr>
              <a:lvl5pPr marL="2057400" indent="-228600">
                <a:defRPr sz="2400">
                  <a:solidFill>
                    <a:schemeClr val="tx1"/>
                  </a:solidFill>
                  <a:latin typeface="Perpetua" pitchFamily="18" charset="0"/>
                </a:defRPr>
              </a:lvl5pPr>
              <a:lvl6pPr marL="2514600" indent="-228600" eaLnBrk="0" fontAlgn="base" hangingPunct="0">
                <a:spcBef>
                  <a:spcPct val="0"/>
                </a:spcBef>
                <a:spcAft>
                  <a:spcPct val="0"/>
                </a:spcAft>
                <a:defRPr sz="2400">
                  <a:solidFill>
                    <a:schemeClr val="tx1"/>
                  </a:solidFill>
                  <a:latin typeface="Perpetua" pitchFamily="18" charset="0"/>
                </a:defRPr>
              </a:lvl6pPr>
              <a:lvl7pPr marL="2971800" indent="-228600" eaLnBrk="0" fontAlgn="base" hangingPunct="0">
                <a:spcBef>
                  <a:spcPct val="0"/>
                </a:spcBef>
                <a:spcAft>
                  <a:spcPct val="0"/>
                </a:spcAft>
                <a:defRPr sz="2400">
                  <a:solidFill>
                    <a:schemeClr val="tx1"/>
                  </a:solidFill>
                  <a:latin typeface="Perpetua" pitchFamily="18" charset="0"/>
                </a:defRPr>
              </a:lvl7pPr>
              <a:lvl8pPr marL="3429000" indent="-228600" eaLnBrk="0" fontAlgn="base" hangingPunct="0">
                <a:spcBef>
                  <a:spcPct val="0"/>
                </a:spcBef>
                <a:spcAft>
                  <a:spcPct val="0"/>
                </a:spcAft>
                <a:defRPr sz="2400">
                  <a:solidFill>
                    <a:schemeClr val="tx1"/>
                  </a:solidFill>
                  <a:latin typeface="Perpetua" pitchFamily="18" charset="0"/>
                </a:defRPr>
              </a:lvl8pPr>
              <a:lvl9pPr marL="3886200" indent="-228600" eaLnBrk="0" fontAlgn="base" hangingPunct="0">
                <a:spcBef>
                  <a:spcPct val="0"/>
                </a:spcBef>
                <a:spcAft>
                  <a:spcPct val="0"/>
                </a:spcAft>
                <a:defRPr sz="2400">
                  <a:solidFill>
                    <a:schemeClr val="tx1"/>
                  </a:solidFill>
                  <a:latin typeface="Perpetua" pitchFamily="18" charset="0"/>
                </a:defRPr>
              </a:lvl9pPr>
            </a:lstStyle>
            <a:p>
              <a:pPr algn="ctr"/>
              <a:r>
                <a:rPr lang="en-GB" b="1" dirty="0">
                  <a:solidFill>
                    <a:schemeClr val="bg1"/>
                  </a:solidFill>
                  <a:latin typeface="Book Antiqua" pitchFamily="18" charset="0"/>
                </a:rPr>
                <a:t>Launch &amp; Post-marketing</a:t>
              </a:r>
              <a:endParaRPr lang="en-GB" dirty="0">
                <a:latin typeface="Book Antiqua" pitchFamily="18" charset="0"/>
              </a:endParaRPr>
            </a:p>
          </p:txBody>
        </p:sp>
        <p:sp>
          <p:nvSpPr>
            <p:cNvPr id="12321" name="Text Box 33"/>
            <p:cNvSpPr txBox="1">
              <a:spLocks noChangeArrowheads="1"/>
            </p:cNvSpPr>
            <p:nvPr/>
          </p:nvSpPr>
          <p:spPr bwMode="auto">
            <a:xfrm>
              <a:off x="1117600" y="2544094"/>
              <a:ext cx="147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indent="-228600">
                <a:defRPr sz="2400">
                  <a:solidFill>
                    <a:schemeClr val="tx1"/>
                  </a:solidFill>
                  <a:latin typeface="Perpetua" pitchFamily="18" charset="0"/>
                </a:defRPr>
              </a:lvl3pPr>
              <a:lvl4pPr marL="1600200" indent="-228600">
                <a:defRPr sz="2400">
                  <a:solidFill>
                    <a:schemeClr val="tx1"/>
                  </a:solidFill>
                  <a:latin typeface="Perpetua" pitchFamily="18" charset="0"/>
                </a:defRPr>
              </a:lvl4pPr>
              <a:lvl5pPr marL="2057400" indent="-228600">
                <a:defRPr sz="2400">
                  <a:solidFill>
                    <a:schemeClr val="tx1"/>
                  </a:solidFill>
                  <a:latin typeface="Perpetua" pitchFamily="18" charset="0"/>
                </a:defRPr>
              </a:lvl5pPr>
              <a:lvl6pPr marL="2514600" indent="-228600" eaLnBrk="0" fontAlgn="base" hangingPunct="0">
                <a:spcBef>
                  <a:spcPct val="0"/>
                </a:spcBef>
                <a:spcAft>
                  <a:spcPct val="0"/>
                </a:spcAft>
                <a:defRPr sz="2400">
                  <a:solidFill>
                    <a:schemeClr val="tx1"/>
                  </a:solidFill>
                  <a:latin typeface="Perpetua" pitchFamily="18" charset="0"/>
                </a:defRPr>
              </a:lvl6pPr>
              <a:lvl7pPr marL="2971800" indent="-228600" eaLnBrk="0" fontAlgn="base" hangingPunct="0">
                <a:spcBef>
                  <a:spcPct val="0"/>
                </a:spcBef>
                <a:spcAft>
                  <a:spcPct val="0"/>
                </a:spcAft>
                <a:defRPr sz="2400">
                  <a:solidFill>
                    <a:schemeClr val="tx1"/>
                  </a:solidFill>
                  <a:latin typeface="Perpetua" pitchFamily="18" charset="0"/>
                </a:defRPr>
              </a:lvl7pPr>
              <a:lvl8pPr marL="3429000" indent="-228600" eaLnBrk="0" fontAlgn="base" hangingPunct="0">
                <a:spcBef>
                  <a:spcPct val="0"/>
                </a:spcBef>
                <a:spcAft>
                  <a:spcPct val="0"/>
                </a:spcAft>
                <a:defRPr sz="2400">
                  <a:solidFill>
                    <a:schemeClr val="tx1"/>
                  </a:solidFill>
                  <a:latin typeface="Perpetua" pitchFamily="18" charset="0"/>
                </a:defRPr>
              </a:lvl8pPr>
              <a:lvl9pPr marL="3886200" indent="-228600" eaLnBrk="0" fontAlgn="base" hangingPunct="0">
                <a:spcBef>
                  <a:spcPct val="0"/>
                </a:spcBef>
                <a:spcAft>
                  <a:spcPct val="0"/>
                </a:spcAft>
                <a:defRPr sz="2400">
                  <a:solidFill>
                    <a:schemeClr val="tx1"/>
                  </a:solidFill>
                  <a:latin typeface="Perpetua" pitchFamily="18" charset="0"/>
                </a:defRPr>
              </a:lvl9pPr>
            </a:lstStyle>
            <a:p>
              <a:r>
                <a:rPr lang="en-GB" sz="2000" b="1" dirty="0">
                  <a:solidFill>
                    <a:schemeClr val="bg1"/>
                  </a:solidFill>
                  <a:latin typeface="Book Antiqua" pitchFamily="18" charset="0"/>
                </a:rPr>
                <a:t>Preclinical </a:t>
              </a:r>
            </a:p>
            <a:p>
              <a:r>
                <a:rPr lang="en-GB" sz="2000" b="1" dirty="0">
                  <a:solidFill>
                    <a:schemeClr val="bg1"/>
                  </a:solidFill>
                  <a:latin typeface="Book Antiqua" pitchFamily="18" charset="0"/>
                </a:rPr>
                <a:t>Testing</a:t>
              </a:r>
              <a:endParaRPr lang="en-GB" sz="2000" dirty="0">
                <a:latin typeface="Book Antiqua" pitchFamily="18" charset="0"/>
              </a:endParaRPr>
            </a:p>
          </p:txBody>
        </p:sp>
      </p:grpSp>
      <p:sp>
        <p:nvSpPr>
          <p:cNvPr id="12322" name="Text Box 34"/>
          <p:cNvSpPr txBox="1">
            <a:spLocks noChangeArrowheads="1"/>
          </p:cNvSpPr>
          <p:nvPr/>
        </p:nvSpPr>
        <p:spPr bwMode="auto">
          <a:xfrm>
            <a:off x="2590800" y="4448767"/>
            <a:ext cx="1600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indent="-228600">
              <a:defRPr sz="2400">
                <a:solidFill>
                  <a:schemeClr val="tx1"/>
                </a:solidFill>
                <a:latin typeface="Perpetua" pitchFamily="18" charset="0"/>
              </a:defRPr>
            </a:lvl3pPr>
            <a:lvl4pPr marL="1600200" indent="-228600">
              <a:defRPr sz="2400">
                <a:solidFill>
                  <a:schemeClr val="tx1"/>
                </a:solidFill>
                <a:latin typeface="Perpetua" pitchFamily="18" charset="0"/>
              </a:defRPr>
            </a:lvl4pPr>
            <a:lvl5pPr marL="2057400" indent="-228600">
              <a:defRPr sz="2400">
                <a:solidFill>
                  <a:schemeClr val="tx1"/>
                </a:solidFill>
                <a:latin typeface="Perpetua" pitchFamily="18" charset="0"/>
              </a:defRPr>
            </a:lvl5pPr>
            <a:lvl6pPr marL="2514600" indent="-228600" eaLnBrk="0" fontAlgn="base" hangingPunct="0">
              <a:spcBef>
                <a:spcPct val="0"/>
              </a:spcBef>
              <a:spcAft>
                <a:spcPct val="0"/>
              </a:spcAft>
              <a:defRPr sz="2400">
                <a:solidFill>
                  <a:schemeClr val="tx1"/>
                </a:solidFill>
                <a:latin typeface="Perpetua" pitchFamily="18" charset="0"/>
              </a:defRPr>
            </a:lvl6pPr>
            <a:lvl7pPr marL="2971800" indent="-228600" eaLnBrk="0" fontAlgn="base" hangingPunct="0">
              <a:spcBef>
                <a:spcPct val="0"/>
              </a:spcBef>
              <a:spcAft>
                <a:spcPct val="0"/>
              </a:spcAft>
              <a:defRPr sz="2400">
                <a:solidFill>
                  <a:schemeClr val="tx1"/>
                </a:solidFill>
                <a:latin typeface="Perpetua" pitchFamily="18" charset="0"/>
              </a:defRPr>
            </a:lvl7pPr>
            <a:lvl8pPr marL="3429000" indent="-228600" eaLnBrk="0" fontAlgn="base" hangingPunct="0">
              <a:spcBef>
                <a:spcPct val="0"/>
              </a:spcBef>
              <a:spcAft>
                <a:spcPct val="0"/>
              </a:spcAft>
              <a:defRPr sz="2400">
                <a:solidFill>
                  <a:schemeClr val="tx1"/>
                </a:solidFill>
                <a:latin typeface="Perpetua" pitchFamily="18" charset="0"/>
              </a:defRPr>
            </a:lvl8pPr>
            <a:lvl9pPr marL="3886200" indent="-228600" eaLnBrk="0" fontAlgn="base" hangingPunct="0">
              <a:spcBef>
                <a:spcPct val="0"/>
              </a:spcBef>
              <a:spcAft>
                <a:spcPct val="0"/>
              </a:spcAft>
              <a:defRPr sz="2400">
                <a:solidFill>
                  <a:schemeClr val="tx1"/>
                </a:solidFill>
                <a:latin typeface="Perpetua" pitchFamily="18" charset="0"/>
              </a:defRPr>
            </a:lvl9pPr>
          </a:lstStyle>
          <a:p>
            <a:r>
              <a:rPr lang="en-GB" sz="1800" b="1" dirty="0">
                <a:latin typeface="+mn-lt"/>
              </a:rPr>
              <a:t>5 compounds</a:t>
            </a:r>
            <a:endParaRPr lang="en-GB" dirty="0">
              <a:latin typeface="+mn-lt"/>
            </a:endParaRPr>
          </a:p>
        </p:txBody>
      </p:sp>
      <p:sp>
        <p:nvSpPr>
          <p:cNvPr id="12323" name="Text Box 35"/>
          <p:cNvSpPr txBox="1">
            <a:spLocks noChangeArrowheads="1"/>
          </p:cNvSpPr>
          <p:nvPr/>
        </p:nvSpPr>
        <p:spPr bwMode="auto">
          <a:xfrm>
            <a:off x="7010400" y="4427608"/>
            <a:ext cx="1600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indent="-228600">
              <a:defRPr sz="2400">
                <a:solidFill>
                  <a:schemeClr val="tx1"/>
                </a:solidFill>
                <a:latin typeface="Perpetua" pitchFamily="18" charset="0"/>
              </a:defRPr>
            </a:lvl3pPr>
            <a:lvl4pPr marL="1600200" indent="-228600">
              <a:defRPr sz="2400">
                <a:solidFill>
                  <a:schemeClr val="tx1"/>
                </a:solidFill>
                <a:latin typeface="Perpetua" pitchFamily="18" charset="0"/>
              </a:defRPr>
            </a:lvl4pPr>
            <a:lvl5pPr marL="2057400" indent="-228600">
              <a:defRPr sz="2400">
                <a:solidFill>
                  <a:schemeClr val="tx1"/>
                </a:solidFill>
                <a:latin typeface="Perpetua" pitchFamily="18" charset="0"/>
              </a:defRPr>
            </a:lvl5pPr>
            <a:lvl6pPr marL="2514600" indent="-228600" eaLnBrk="0" fontAlgn="base" hangingPunct="0">
              <a:spcBef>
                <a:spcPct val="0"/>
              </a:spcBef>
              <a:spcAft>
                <a:spcPct val="0"/>
              </a:spcAft>
              <a:defRPr sz="2400">
                <a:solidFill>
                  <a:schemeClr val="tx1"/>
                </a:solidFill>
                <a:latin typeface="Perpetua" pitchFamily="18" charset="0"/>
              </a:defRPr>
            </a:lvl6pPr>
            <a:lvl7pPr marL="2971800" indent="-228600" eaLnBrk="0" fontAlgn="base" hangingPunct="0">
              <a:spcBef>
                <a:spcPct val="0"/>
              </a:spcBef>
              <a:spcAft>
                <a:spcPct val="0"/>
              </a:spcAft>
              <a:defRPr sz="2400">
                <a:solidFill>
                  <a:schemeClr val="tx1"/>
                </a:solidFill>
                <a:latin typeface="Perpetua" pitchFamily="18" charset="0"/>
              </a:defRPr>
            </a:lvl7pPr>
            <a:lvl8pPr marL="3429000" indent="-228600" eaLnBrk="0" fontAlgn="base" hangingPunct="0">
              <a:spcBef>
                <a:spcPct val="0"/>
              </a:spcBef>
              <a:spcAft>
                <a:spcPct val="0"/>
              </a:spcAft>
              <a:defRPr sz="2400">
                <a:solidFill>
                  <a:schemeClr val="tx1"/>
                </a:solidFill>
                <a:latin typeface="Perpetua" pitchFamily="18" charset="0"/>
              </a:defRPr>
            </a:lvl8pPr>
            <a:lvl9pPr marL="3886200" indent="-228600" eaLnBrk="0" fontAlgn="base" hangingPunct="0">
              <a:spcBef>
                <a:spcPct val="0"/>
              </a:spcBef>
              <a:spcAft>
                <a:spcPct val="0"/>
              </a:spcAft>
              <a:defRPr sz="2400">
                <a:solidFill>
                  <a:schemeClr val="tx1"/>
                </a:solidFill>
                <a:latin typeface="Perpetua" pitchFamily="18" charset="0"/>
              </a:defRPr>
            </a:lvl9pPr>
          </a:lstStyle>
          <a:p>
            <a:r>
              <a:rPr lang="en-GB" sz="1800" b="1" dirty="0">
                <a:latin typeface="+mn-lt"/>
              </a:rPr>
              <a:t>1 compound</a:t>
            </a:r>
            <a:endParaRPr lang="en-GB" dirty="0">
              <a:latin typeface="+mn-lt"/>
            </a:endParaRPr>
          </a:p>
        </p:txBody>
      </p:sp>
      <p:sp>
        <p:nvSpPr>
          <p:cNvPr id="12302" name="Text Box 12"/>
          <p:cNvSpPr txBox="1">
            <a:spLocks noChangeArrowheads="1"/>
          </p:cNvSpPr>
          <p:nvPr/>
        </p:nvSpPr>
        <p:spPr bwMode="auto">
          <a:xfrm>
            <a:off x="1180970" y="1196752"/>
            <a:ext cx="7409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indent="-228600">
              <a:defRPr sz="2400">
                <a:solidFill>
                  <a:schemeClr val="tx1"/>
                </a:solidFill>
                <a:latin typeface="Perpetua" pitchFamily="18" charset="0"/>
              </a:defRPr>
            </a:lvl3pPr>
            <a:lvl4pPr marL="1600200" indent="-228600">
              <a:defRPr sz="2400">
                <a:solidFill>
                  <a:schemeClr val="tx1"/>
                </a:solidFill>
                <a:latin typeface="Perpetua" pitchFamily="18" charset="0"/>
              </a:defRPr>
            </a:lvl4pPr>
            <a:lvl5pPr marL="2057400" indent="-228600">
              <a:defRPr sz="2400">
                <a:solidFill>
                  <a:schemeClr val="tx1"/>
                </a:solidFill>
                <a:latin typeface="Perpetua" pitchFamily="18" charset="0"/>
              </a:defRPr>
            </a:lvl5pPr>
            <a:lvl6pPr marL="2514600" indent="-228600" eaLnBrk="0" fontAlgn="base" hangingPunct="0">
              <a:spcBef>
                <a:spcPct val="0"/>
              </a:spcBef>
              <a:spcAft>
                <a:spcPct val="0"/>
              </a:spcAft>
              <a:defRPr sz="2400">
                <a:solidFill>
                  <a:schemeClr val="tx1"/>
                </a:solidFill>
                <a:latin typeface="Perpetua" pitchFamily="18" charset="0"/>
              </a:defRPr>
            </a:lvl6pPr>
            <a:lvl7pPr marL="2971800" indent="-228600" eaLnBrk="0" fontAlgn="base" hangingPunct="0">
              <a:spcBef>
                <a:spcPct val="0"/>
              </a:spcBef>
              <a:spcAft>
                <a:spcPct val="0"/>
              </a:spcAft>
              <a:defRPr sz="2400">
                <a:solidFill>
                  <a:schemeClr val="tx1"/>
                </a:solidFill>
                <a:latin typeface="Perpetua" pitchFamily="18" charset="0"/>
              </a:defRPr>
            </a:lvl7pPr>
            <a:lvl8pPr marL="3429000" indent="-228600" eaLnBrk="0" fontAlgn="base" hangingPunct="0">
              <a:spcBef>
                <a:spcPct val="0"/>
              </a:spcBef>
              <a:spcAft>
                <a:spcPct val="0"/>
              </a:spcAft>
              <a:defRPr sz="2400">
                <a:solidFill>
                  <a:schemeClr val="tx1"/>
                </a:solidFill>
                <a:latin typeface="Perpetua" pitchFamily="18" charset="0"/>
              </a:defRPr>
            </a:lvl8pPr>
            <a:lvl9pPr marL="3886200" indent="-228600" eaLnBrk="0" fontAlgn="base" hangingPunct="0">
              <a:spcBef>
                <a:spcPct val="0"/>
              </a:spcBef>
              <a:spcAft>
                <a:spcPct val="0"/>
              </a:spcAft>
              <a:defRPr sz="2400">
                <a:solidFill>
                  <a:schemeClr val="tx1"/>
                </a:solidFill>
                <a:latin typeface="Perpetua" pitchFamily="18" charset="0"/>
              </a:defRPr>
            </a:lvl9pPr>
          </a:lstStyle>
          <a:p>
            <a:r>
              <a:rPr lang="en-GB" sz="1800" b="1" dirty="0">
                <a:latin typeface="+mn-lt"/>
              </a:rPr>
              <a:t>2-3 </a:t>
            </a:r>
            <a:r>
              <a:rPr lang="en-GB" sz="1800" b="1" dirty="0" smtClean="0">
                <a:latin typeface="+mn-lt"/>
              </a:rPr>
              <a:t>yr</a:t>
            </a:r>
            <a:endParaRPr lang="en-GB" dirty="0">
              <a:latin typeface="+mn-lt"/>
            </a:endParaRPr>
          </a:p>
        </p:txBody>
      </p:sp>
      <p:sp>
        <p:nvSpPr>
          <p:cNvPr id="12324" name="Text Box 38"/>
          <p:cNvSpPr txBox="1">
            <a:spLocks noChangeArrowheads="1"/>
          </p:cNvSpPr>
          <p:nvPr/>
        </p:nvSpPr>
        <p:spPr bwMode="auto">
          <a:xfrm>
            <a:off x="554979" y="6013470"/>
            <a:ext cx="84095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indent="-228600">
              <a:defRPr sz="2400">
                <a:solidFill>
                  <a:schemeClr val="tx1"/>
                </a:solidFill>
                <a:latin typeface="Perpetua" pitchFamily="18" charset="0"/>
              </a:defRPr>
            </a:lvl3pPr>
            <a:lvl4pPr marL="1600200" indent="-228600">
              <a:defRPr sz="2400">
                <a:solidFill>
                  <a:schemeClr val="tx1"/>
                </a:solidFill>
                <a:latin typeface="Perpetua" pitchFamily="18" charset="0"/>
              </a:defRPr>
            </a:lvl4pPr>
            <a:lvl5pPr marL="2057400" indent="-228600">
              <a:defRPr sz="2400">
                <a:solidFill>
                  <a:schemeClr val="tx1"/>
                </a:solidFill>
                <a:latin typeface="Perpetua" pitchFamily="18" charset="0"/>
              </a:defRPr>
            </a:lvl5pPr>
            <a:lvl6pPr marL="2514600" indent="-228600" eaLnBrk="0" fontAlgn="base" hangingPunct="0">
              <a:spcBef>
                <a:spcPct val="0"/>
              </a:spcBef>
              <a:spcAft>
                <a:spcPct val="0"/>
              </a:spcAft>
              <a:defRPr sz="2400">
                <a:solidFill>
                  <a:schemeClr val="tx1"/>
                </a:solidFill>
                <a:latin typeface="Perpetua" pitchFamily="18" charset="0"/>
              </a:defRPr>
            </a:lvl6pPr>
            <a:lvl7pPr marL="2971800" indent="-228600" eaLnBrk="0" fontAlgn="base" hangingPunct="0">
              <a:spcBef>
                <a:spcPct val="0"/>
              </a:spcBef>
              <a:spcAft>
                <a:spcPct val="0"/>
              </a:spcAft>
              <a:defRPr sz="2400">
                <a:solidFill>
                  <a:schemeClr val="tx1"/>
                </a:solidFill>
                <a:latin typeface="Perpetua" pitchFamily="18" charset="0"/>
              </a:defRPr>
            </a:lvl7pPr>
            <a:lvl8pPr marL="3429000" indent="-228600" eaLnBrk="0" fontAlgn="base" hangingPunct="0">
              <a:spcBef>
                <a:spcPct val="0"/>
              </a:spcBef>
              <a:spcAft>
                <a:spcPct val="0"/>
              </a:spcAft>
              <a:defRPr sz="2400">
                <a:solidFill>
                  <a:schemeClr val="tx1"/>
                </a:solidFill>
                <a:latin typeface="Perpetua" pitchFamily="18" charset="0"/>
              </a:defRPr>
            </a:lvl8pPr>
            <a:lvl9pPr marL="3886200" indent="-228600" eaLnBrk="0" fontAlgn="base" hangingPunct="0">
              <a:spcBef>
                <a:spcPct val="0"/>
              </a:spcBef>
              <a:spcAft>
                <a:spcPct val="0"/>
              </a:spcAft>
              <a:defRPr sz="2400">
                <a:solidFill>
                  <a:schemeClr val="tx1"/>
                </a:solidFill>
                <a:latin typeface="Perpetua" pitchFamily="18" charset="0"/>
              </a:defRPr>
            </a:lvl9pPr>
          </a:lstStyle>
          <a:p>
            <a:pPr algn="ctr"/>
            <a:r>
              <a:rPr lang="en-GB" sz="2000" b="1" dirty="0">
                <a:latin typeface="+mn-lt"/>
              </a:rPr>
              <a:t>Total: 8-12+ </a:t>
            </a:r>
            <a:r>
              <a:rPr lang="en-GB" sz="2000" b="1" dirty="0" smtClean="0">
                <a:latin typeface="+mn-lt"/>
              </a:rPr>
              <a:t>yr, cost £500-800+ </a:t>
            </a:r>
            <a:r>
              <a:rPr lang="en-GB" sz="2000" b="1" dirty="0">
                <a:latin typeface="+mn-lt"/>
              </a:rPr>
              <a:t>million: but - standard patent term is 20 years</a:t>
            </a:r>
            <a:endParaRPr lang="en-GB" sz="2800" dirty="0">
              <a:latin typeface="+mn-lt"/>
            </a:endParaRPr>
          </a:p>
        </p:txBody>
      </p:sp>
      <p:sp>
        <p:nvSpPr>
          <p:cNvPr id="12317" name="Text Box 28"/>
          <p:cNvSpPr txBox="1">
            <a:spLocks noChangeArrowheads="1"/>
          </p:cNvSpPr>
          <p:nvPr/>
        </p:nvSpPr>
        <p:spPr bwMode="auto">
          <a:xfrm>
            <a:off x="4336728" y="1196752"/>
            <a:ext cx="7409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indent="-228600">
              <a:defRPr sz="2400">
                <a:solidFill>
                  <a:schemeClr val="tx1"/>
                </a:solidFill>
                <a:latin typeface="Perpetua" pitchFamily="18" charset="0"/>
              </a:defRPr>
            </a:lvl3pPr>
            <a:lvl4pPr marL="1600200" indent="-228600">
              <a:defRPr sz="2400">
                <a:solidFill>
                  <a:schemeClr val="tx1"/>
                </a:solidFill>
                <a:latin typeface="Perpetua" pitchFamily="18" charset="0"/>
              </a:defRPr>
            </a:lvl4pPr>
            <a:lvl5pPr marL="2057400" indent="-228600">
              <a:defRPr sz="2400">
                <a:solidFill>
                  <a:schemeClr val="tx1"/>
                </a:solidFill>
                <a:latin typeface="Perpetua" pitchFamily="18" charset="0"/>
              </a:defRPr>
            </a:lvl5pPr>
            <a:lvl6pPr marL="2514600" indent="-228600" eaLnBrk="0" fontAlgn="base" hangingPunct="0">
              <a:spcBef>
                <a:spcPct val="0"/>
              </a:spcBef>
              <a:spcAft>
                <a:spcPct val="0"/>
              </a:spcAft>
              <a:defRPr sz="2400">
                <a:solidFill>
                  <a:schemeClr val="tx1"/>
                </a:solidFill>
                <a:latin typeface="Perpetua" pitchFamily="18" charset="0"/>
              </a:defRPr>
            </a:lvl6pPr>
            <a:lvl7pPr marL="2971800" indent="-228600" eaLnBrk="0" fontAlgn="base" hangingPunct="0">
              <a:spcBef>
                <a:spcPct val="0"/>
              </a:spcBef>
              <a:spcAft>
                <a:spcPct val="0"/>
              </a:spcAft>
              <a:defRPr sz="2400">
                <a:solidFill>
                  <a:schemeClr val="tx1"/>
                </a:solidFill>
                <a:latin typeface="Perpetua" pitchFamily="18" charset="0"/>
              </a:defRPr>
            </a:lvl7pPr>
            <a:lvl8pPr marL="3429000" indent="-228600" eaLnBrk="0" fontAlgn="base" hangingPunct="0">
              <a:spcBef>
                <a:spcPct val="0"/>
              </a:spcBef>
              <a:spcAft>
                <a:spcPct val="0"/>
              </a:spcAft>
              <a:defRPr sz="2400">
                <a:solidFill>
                  <a:schemeClr val="tx1"/>
                </a:solidFill>
                <a:latin typeface="Perpetua" pitchFamily="18" charset="0"/>
              </a:defRPr>
            </a:lvl8pPr>
            <a:lvl9pPr marL="3886200" indent="-228600" eaLnBrk="0" fontAlgn="base" hangingPunct="0">
              <a:spcBef>
                <a:spcPct val="0"/>
              </a:spcBef>
              <a:spcAft>
                <a:spcPct val="0"/>
              </a:spcAft>
              <a:defRPr sz="2400">
                <a:solidFill>
                  <a:schemeClr val="tx1"/>
                </a:solidFill>
                <a:latin typeface="Perpetua" pitchFamily="18" charset="0"/>
              </a:defRPr>
            </a:lvl9pPr>
          </a:lstStyle>
          <a:p>
            <a:r>
              <a:rPr lang="en-GB" sz="1800" b="1" dirty="0">
                <a:latin typeface="+mn-lt"/>
              </a:rPr>
              <a:t>4-7 </a:t>
            </a:r>
            <a:r>
              <a:rPr lang="en-GB" sz="1800" b="1" dirty="0" smtClean="0">
                <a:latin typeface="+mn-lt"/>
              </a:rPr>
              <a:t>yr</a:t>
            </a:r>
            <a:endParaRPr lang="en-GB" sz="1800" b="1" dirty="0">
              <a:latin typeface="+mn-lt"/>
            </a:endParaRPr>
          </a:p>
        </p:txBody>
      </p:sp>
      <p:sp>
        <p:nvSpPr>
          <p:cNvPr id="12318" name="Text Box 29"/>
          <p:cNvSpPr txBox="1">
            <a:spLocks noChangeArrowheads="1"/>
          </p:cNvSpPr>
          <p:nvPr/>
        </p:nvSpPr>
        <p:spPr bwMode="auto">
          <a:xfrm>
            <a:off x="6813376" y="1198062"/>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indent="-228600">
              <a:defRPr sz="2400">
                <a:solidFill>
                  <a:schemeClr val="tx1"/>
                </a:solidFill>
                <a:latin typeface="Perpetua" pitchFamily="18" charset="0"/>
              </a:defRPr>
            </a:lvl3pPr>
            <a:lvl4pPr marL="1600200" indent="-228600">
              <a:defRPr sz="2400">
                <a:solidFill>
                  <a:schemeClr val="tx1"/>
                </a:solidFill>
                <a:latin typeface="Perpetua" pitchFamily="18" charset="0"/>
              </a:defRPr>
            </a:lvl4pPr>
            <a:lvl5pPr marL="2057400" indent="-228600">
              <a:defRPr sz="2400">
                <a:solidFill>
                  <a:schemeClr val="tx1"/>
                </a:solidFill>
                <a:latin typeface="Perpetua" pitchFamily="18" charset="0"/>
              </a:defRPr>
            </a:lvl5pPr>
            <a:lvl6pPr marL="2514600" indent="-228600" eaLnBrk="0" fontAlgn="base" hangingPunct="0">
              <a:spcBef>
                <a:spcPct val="0"/>
              </a:spcBef>
              <a:spcAft>
                <a:spcPct val="0"/>
              </a:spcAft>
              <a:defRPr sz="2400">
                <a:solidFill>
                  <a:schemeClr val="tx1"/>
                </a:solidFill>
                <a:latin typeface="Perpetua" pitchFamily="18" charset="0"/>
              </a:defRPr>
            </a:lvl6pPr>
            <a:lvl7pPr marL="2971800" indent="-228600" eaLnBrk="0" fontAlgn="base" hangingPunct="0">
              <a:spcBef>
                <a:spcPct val="0"/>
              </a:spcBef>
              <a:spcAft>
                <a:spcPct val="0"/>
              </a:spcAft>
              <a:defRPr sz="2400">
                <a:solidFill>
                  <a:schemeClr val="tx1"/>
                </a:solidFill>
                <a:latin typeface="Perpetua" pitchFamily="18" charset="0"/>
              </a:defRPr>
            </a:lvl7pPr>
            <a:lvl8pPr marL="3429000" indent="-228600" eaLnBrk="0" fontAlgn="base" hangingPunct="0">
              <a:spcBef>
                <a:spcPct val="0"/>
              </a:spcBef>
              <a:spcAft>
                <a:spcPct val="0"/>
              </a:spcAft>
              <a:defRPr sz="2400">
                <a:solidFill>
                  <a:schemeClr val="tx1"/>
                </a:solidFill>
                <a:latin typeface="Perpetua" pitchFamily="18" charset="0"/>
              </a:defRPr>
            </a:lvl8pPr>
            <a:lvl9pPr marL="3886200" indent="-228600" eaLnBrk="0" fontAlgn="base" hangingPunct="0">
              <a:spcBef>
                <a:spcPct val="0"/>
              </a:spcBef>
              <a:spcAft>
                <a:spcPct val="0"/>
              </a:spcAft>
              <a:defRPr sz="2400">
                <a:solidFill>
                  <a:schemeClr val="tx1"/>
                </a:solidFill>
                <a:latin typeface="Perpetua" pitchFamily="18" charset="0"/>
              </a:defRPr>
            </a:lvl9pPr>
          </a:lstStyle>
          <a:p>
            <a:r>
              <a:rPr lang="en-GB" sz="1800" b="1" dirty="0">
                <a:latin typeface="+mn-lt"/>
              </a:rPr>
              <a:t>9-18 mo.</a:t>
            </a:r>
            <a:endParaRPr lang="en-GB" dirty="0">
              <a:latin typeface="+mn-lt"/>
            </a:endParaRPr>
          </a:p>
        </p:txBody>
      </p:sp>
      <p:sp>
        <p:nvSpPr>
          <p:cNvPr id="12319" name="Text Box 31"/>
          <p:cNvSpPr txBox="1">
            <a:spLocks noChangeArrowheads="1"/>
          </p:cNvSpPr>
          <p:nvPr/>
        </p:nvSpPr>
        <p:spPr bwMode="auto">
          <a:xfrm>
            <a:off x="76201" y="1013395"/>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indent="-228600">
              <a:defRPr sz="2400">
                <a:solidFill>
                  <a:schemeClr val="tx1"/>
                </a:solidFill>
                <a:latin typeface="Perpetua" pitchFamily="18" charset="0"/>
              </a:defRPr>
            </a:lvl3pPr>
            <a:lvl4pPr marL="1600200" indent="-228600">
              <a:defRPr sz="2400">
                <a:solidFill>
                  <a:schemeClr val="tx1"/>
                </a:solidFill>
                <a:latin typeface="Perpetua" pitchFamily="18" charset="0"/>
              </a:defRPr>
            </a:lvl4pPr>
            <a:lvl5pPr marL="2057400" indent="-228600">
              <a:defRPr sz="2400">
                <a:solidFill>
                  <a:schemeClr val="tx1"/>
                </a:solidFill>
                <a:latin typeface="Perpetua" pitchFamily="18" charset="0"/>
              </a:defRPr>
            </a:lvl5pPr>
            <a:lvl6pPr marL="2514600" indent="-228600" eaLnBrk="0" fontAlgn="base" hangingPunct="0">
              <a:spcBef>
                <a:spcPct val="0"/>
              </a:spcBef>
              <a:spcAft>
                <a:spcPct val="0"/>
              </a:spcAft>
              <a:defRPr sz="2400">
                <a:solidFill>
                  <a:schemeClr val="tx1"/>
                </a:solidFill>
                <a:latin typeface="Perpetua" pitchFamily="18" charset="0"/>
              </a:defRPr>
            </a:lvl6pPr>
            <a:lvl7pPr marL="2971800" indent="-228600" eaLnBrk="0" fontAlgn="base" hangingPunct="0">
              <a:spcBef>
                <a:spcPct val="0"/>
              </a:spcBef>
              <a:spcAft>
                <a:spcPct val="0"/>
              </a:spcAft>
              <a:defRPr sz="2400">
                <a:solidFill>
                  <a:schemeClr val="tx1"/>
                </a:solidFill>
                <a:latin typeface="Perpetua" pitchFamily="18" charset="0"/>
              </a:defRPr>
            </a:lvl7pPr>
            <a:lvl8pPr marL="3429000" indent="-228600" eaLnBrk="0" fontAlgn="base" hangingPunct="0">
              <a:spcBef>
                <a:spcPct val="0"/>
              </a:spcBef>
              <a:spcAft>
                <a:spcPct val="0"/>
              </a:spcAft>
              <a:defRPr sz="2400">
                <a:solidFill>
                  <a:schemeClr val="tx1"/>
                </a:solidFill>
                <a:latin typeface="Perpetua" pitchFamily="18" charset="0"/>
              </a:defRPr>
            </a:lvl8pPr>
            <a:lvl9pPr marL="3886200" indent="-228600" eaLnBrk="0" fontAlgn="base" hangingPunct="0">
              <a:spcBef>
                <a:spcPct val="0"/>
              </a:spcBef>
              <a:spcAft>
                <a:spcPct val="0"/>
              </a:spcAft>
              <a:defRPr sz="2400">
                <a:solidFill>
                  <a:schemeClr val="tx1"/>
                </a:solidFill>
                <a:latin typeface="Perpetua" pitchFamily="18" charset="0"/>
              </a:defRPr>
            </a:lvl9pPr>
          </a:lstStyle>
          <a:p>
            <a:r>
              <a:rPr lang="en-GB" sz="1800" b="1" dirty="0">
                <a:latin typeface="+mn-lt"/>
              </a:rPr>
              <a:t>Time:</a:t>
            </a:r>
            <a:endParaRPr lang="en-GB" dirty="0">
              <a:latin typeface="+mn-lt"/>
            </a:endParaRPr>
          </a:p>
        </p:txBody>
      </p:sp>
      <p:sp>
        <p:nvSpPr>
          <p:cNvPr id="12325" name="Text Box 39"/>
          <p:cNvSpPr txBox="1">
            <a:spLocks noChangeArrowheads="1"/>
          </p:cNvSpPr>
          <p:nvPr/>
        </p:nvSpPr>
        <p:spPr bwMode="auto">
          <a:xfrm>
            <a:off x="6358847" y="5732482"/>
            <a:ext cx="2362200" cy="28098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indent="-228600">
              <a:defRPr sz="2400">
                <a:solidFill>
                  <a:schemeClr val="tx1"/>
                </a:solidFill>
                <a:latin typeface="Perpetua" pitchFamily="18" charset="0"/>
              </a:defRPr>
            </a:lvl3pPr>
            <a:lvl4pPr marL="1600200" indent="-228600">
              <a:defRPr sz="2400">
                <a:solidFill>
                  <a:schemeClr val="tx1"/>
                </a:solidFill>
                <a:latin typeface="Perpetua" pitchFamily="18" charset="0"/>
              </a:defRPr>
            </a:lvl4pPr>
            <a:lvl5pPr marL="2057400" indent="-228600">
              <a:defRPr sz="2400">
                <a:solidFill>
                  <a:schemeClr val="tx1"/>
                </a:solidFill>
                <a:latin typeface="Perpetua" pitchFamily="18" charset="0"/>
              </a:defRPr>
            </a:lvl5pPr>
            <a:lvl6pPr marL="2514600" indent="-228600" eaLnBrk="0" fontAlgn="base" hangingPunct="0">
              <a:spcBef>
                <a:spcPct val="0"/>
              </a:spcBef>
              <a:spcAft>
                <a:spcPct val="0"/>
              </a:spcAft>
              <a:defRPr sz="2400">
                <a:solidFill>
                  <a:schemeClr val="tx1"/>
                </a:solidFill>
                <a:latin typeface="Perpetua" pitchFamily="18" charset="0"/>
              </a:defRPr>
            </a:lvl6pPr>
            <a:lvl7pPr marL="2971800" indent="-228600" eaLnBrk="0" fontAlgn="base" hangingPunct="0">
              <a:spcBef>
                <a:spcPct val="0"/>
              </a:spcBef>
              <a:spcAft>
                <a:spcPct val="0"/>
              </a:spcAft>
              <a:defRPr sz="2400">
                <a:solidFill>
                  <a:schemeClr val="tx1"/>
                </a:solidFill>
                <a:latin typeface="Perpetua" pitchFamily="18" charset="0"/>
              </a:defRPr>
            </a:lvl7pPr>
            <a:lvl8pPr marL="3429000" indent="-228600" eaLnBrk="0" fontAlgn="base" hangingPunct="0">
              <a:spcBef>
                <a:spcPct val="0"/>
              </a:spcBef>
              <a:spcAft>
                <a:spcPct val="0"/>
              </a:spcAft>
              <a:defRPr sz="2400">
                <a:solidFill>
                  <a:schemeClr val="tx1"/>
                </a:solidFill>
                <a:latin typeface="Perpetua" pitchFamily="18" charset="0"/>
              </a:defRPr>
            </a:lvl8pPr>
            <a:lvl9pPr marL="3886200" indent="-228600" eaLnBrk="0" fontAlgn="base" hangingPunct="0">
              <a:spcBef>
                <a:spcPct val="0"/>
              </a:spcBef>
              <a:spcAft>
                <a:spcPct val="0"/>
              </a:spcAft>
              <a:defRPr sz="2400">
                <a:solidFill>
                  <a:schemeClr val="tx1"/>
                </a:solidFill>
                <a:latin typeface="Perpetua" pitchFamily="18" charset="0"/>
              </a:defRPr>
            </a:lvl9pPr>
          </a:lstStyle>
          <a:p>
            <a:r>
              <a:rPr lang="en-GB" sz="1200" b="1" dirty="0">
                <a:latin typeface="+mn-lt"/>
              </a:rPr>
              <a:t>MA = marketing authorisation</a:t>
            </a:r>
            <a:endParaRPr lang="en-GB" sz="1200" dirty="0">
              <a:latin typeface="+mn-lt"/>
            </a:endParaRPr>
          </a:p>
        </p:txBody>
      </p:sp>
      <p:cxnSp>
        <p:nvCxnSpPr>
          <p:cNvPr id="4" name="Straight Arrow Connector 3"/>
          <p:cNvCxnSpPr/>
          <p:nvPr/>
        </p:nvCxnSpPr>
        <p:spPr bwMode="auto">
          <a:xfrm>
            <a:off x="467544" y="1381418"/>
            <a:ext cx="723770" cy="0"/>
          </a:xfrm>
          <a:prstGeom prst="straightConnector1">
            <a:avLst/>
          </a:prstGeom>
          <a:solidFill>
            <a:schemeClr val="accent1"/>
          </a:solidFill>
          <a:ln w="25400" cap="flat" cmpd="sng" algn="ctr">
            <a:solidFill>
              <a:schemeClr val="tx1"/>
            </a:solidFill>
            <a:prstDash val="solid"/>
            <a:round/>
            <a:headEnd type="stealth"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40"/>
          <p:cNvCxnSpPr/>
          <p:nvPr/>
        </p:nvCxnSpPr>
        <p:spPr bwMode="auto">
          <a:xfrm>
            <a:off x="1943230" y="1381418"/>
            <a:ext cx="723770" cy="0"/>
          </a:xfrm>
          <a:prstGeom prst="straightConnector1">
            <a:avLst/>
          </a:prstGeom>
          <a:solidFill>
            <a:schemeClr val="accent1"/>
          </a:solidFill>
          <a:ln w="25400" cap="flat" cmpd="sng" algn="ctr">
            <a:solidFill>
              <a:schemeClr val="tx1"/>
            </a:solidFill>
            <a:prstDash val="solid"/>
            <a:round/>
            <a:headEnd type="none" w="lg" len="med"/>
            <a:tailEnd type="stealth"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p:nvPr/>
        </p:nvCxnSpPr>
        <p:spPr bwMode="auto">
          <a:xfrm>
            <a:off x="2743200" y="1381418"/>
            <a:ext cx="1593528" cy="0"/>
          </a:xfrm>
          <a:prstGeom prst="straightConnector1">
            <a:avLst/>
          </a:prstGeom>
          <a:solidFill>
            <a:schemeClr val="accent1"/>
          </a:solidFill>
          <a:ln w="25400" cap="flat" cmpd="sng" algn="ctr">
            <a:solidFill>
              <a:schemeClr val="tx1"/>
            </a:solidFill>
            <a:prstDash val="solid"/>
            <a:round/>
            <a:headEnd type="stealth"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a:endCxn id="12318" idx="1"/>
          </p:cNvCxnSpPr>
          <p:nvPr/>
        </p:nvCxnSpPr>
        <p:spPr bwMode="auto">
          <a:xfrm>
            <a:off x="5088644" y="1381418"/>
            <a:ext cx="1724732" cy="1"/>
          </a:xfrm>
          <a:prstGeom prst="straightConnector1">
            <a:avLst/>
          </a:prstGeom>
          <a:solidFill>
            <a:schemeClr val="accent1"/>
          </a:solidFill>
          <a:ln w="25400" cap="flat" cmpd="sng" algn="ctr">
            <a:solidFill>
              <a:schemeClr val="tx1"/>
            </a:solidFill>
            <a:prstDash val="solid"/>
            <a:round/>
            <a:headEnd type="none" w="lg" len="med"/>
            <a:tailEnd type="stealth"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 Box 32"/>
          <p:cNvSpPr txBox="1">
            <a:spLocks noChangeArrowheads="1"/>
          </p:cNvSpPr>
          <p:nvPr/>
        </p:nvSpPr>
        <p:spPr bwMode="auto">
          <a:xfrm>
            <a:off x="838201" y="5068074"/>
            <a:ext cx="1600199" cy="9233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indent="-228600">
              <a:defRPr sz="2400">
                <a:solidFill>
                  <a:schemeClr val="tx1"/>
                </a:solidFill>
                <a:latin typeface="Perpetua" pitchFamily="18" charset="0"/>
              </a:defRPr>
            </a:lvl3pPr>
            <a:lvl4pPr marL="1600200" indent="-228600">
              <a:defRPr sz="2400">
                <a:solidFill>
                  <a:schemeClr val="tx1"/>
                </a:solidFill>
                <a:latin typeface="Perpetua" pitchFamily="18" charset="0"/>
              </a:defRPr>
            </a:lvl4pPr>
            <a:lvl5pPr marL="2057400" indent="-228600">
              <a:defRPr sz="2400">
                <a:solidFill>
                  <a:schemeClr val="tx1"/>
                </a:solidFill>
                <a:latin typeface="Perpetua" pitchFamily="18" charset="0"/>
              </a:defRPr>
            </a:lvl5pPr>
            <a:lvl6pPr marL="2514600" indent="-228600" eaLnBrk="0" fontAlgn="base" hangingPunct="0">
              <a:spcBef>
                <a:spcPct val="0"/>
              </a:spcBef>
              <a:spcAft>
                <a:spcPct val="0"/>
              </a:spcAft>
              <a:defRPr sz="2400">
                <a:solidFill>
                  <a:schemeClr val="tx1"/>
                </a:solidFill>
                <a:latin typeface="Perpetua" pitchFamily="18" charset="0"/>
              </a:defRPr>
            </a:lvl6pPr>
            <a:lvl7pPr marL="2971800" indent="-228600" eaLnBrk="0" fontAlgn="base" hangingPunct="0">
              <a:spcBef>
                <a:spcPct val="0"/>
              </a:spcBef>
              <a:spcAft>
                <a:spcPct val="0"/>
              </a:spcAft>
              <a:defRPr sz="2400">
                <a:solidFill>
                  <a:schemeClr val="tx1"/>
                </a:solidFill>
                <a:latin typeface="Perpetua" pitchFamily="18" charset="0"/>
              </a:defRPr>
            </a:lvl7pPr>
            <a:lvl8pPr marL="3429000" indent="-228600" eaLnBrk="0" fontAlgn="base" hangingPunct="0">
              <a:spcBef>
                <a:spcPct val="0"/>
              </a:spcBef>
              <a:spcAft>
                <a:spcPct val="0"/>
              </a:spcAft>
              <a:defRPr sz="2400">
                <a:solidFill>
                  <a:schemeClr val="tx1"/>
                </a:solidFill>
                <a:latin typeface="Perpetua" pitchFamily="18" charset="0"/>
              </a:defRPr>
            </a:lvl8pPr>
            <a:lvl9pPr marL="3886200" indent="-228600" eaLnBrk="0" fontAlgn="base" hangingPunct="0">
              <a:spcBef>
                <a:spcPct val="0"/>
              </a:spcBef>
              <a:spcAft>
                <a:spcPct val="0"/>
              </a:spcAft>
              <a:defRPr sz="2400">
                <a:solidFill>
                  <a:schemeClr val="tx1"/>
                </a:solidFill>
                <a:latin typeface="Perpetua" pitchFamily="18" charset="0"/>
              </a:defRPr>
            </a:lvl9pPr>
          </a:lstStyle>
          <a:p>
            <a:r>
              <a:rPr lang="en-GB" sz="1800" b="1" dirty="0" smtClean="0">
                <a:latin typeface="+mn-lt"/>
              </a:rPr>
              <a:t>17% of cost, mostly in discovery etc</a:t>
            </a:r>
            <a:r>
              <a:rPr lang="en-GB" sz="1800" b="1" dirty="0">
                <a:latin typeface="+mn-lt"/>
              </a:rPr>
              <a:t>.</a:t>
            </a:r>
            <a:endParaRPr lang="en-GB" dirty="0">
              <a:latin typeface="+mn-lt"/>
            </a:endParaRPr>
          </a:p>
        </p:txBody>
      </p:sp>
      <p:sp>
        <p:nvSpPr>
          <p:cNvPr id="8" name="Bent Arrow 7"/>
          <p:cNvSpPr/>
          <p:nvPr/>
        </p:nvSpPr>
        <p:spPr bwMode="auto">
          <a:xfrm rot="16200000">
            <a:off x="567469" y="5043155"/>
            <a:ext cx="228600" cy="275154"/>
          </a:xfrm>
          <a:prstGeom prst="ben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Perpetua" pitchFamily="18" charset="0"/>
            </a:endParaRPr>
          </a:p>
        </p:txBody>
      </p:sp>
      <p:sp>
        <p:nvSpPr>
          <p:cNvPr id="49" name="Bent Arrow 48"/>
          <p:cNvSpPr/>
          <p:nvPr/>
        </p:nvSpPr>
        <p:spPr bwMode="auto">
          <a:xfrm rot="5400000" flipH="1">
            <a:off x="2491323" y="5043155"/>
            <a:ext cx="228600" cy="275154"/>
          </a:xfrm>
          <a:prstGeom prst="bentArrow">
            <a:avLst/>
          </a:prstGeom>
          <a:solidFill>
            <a:srgbClr val="0070C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Perpetua" pitchFamily="18" charset="0"/>
            </a:endParaRPr>
          </a:p>
        </p:txBody>
      </p:sp>
      <p:sp>
        <p:nvSpPr>
          <p:cNvPr id="50" name="Text Box 32"/>
          <p:cNvSpPr txBox="1">
            <a:spLocks noChangeArrowheads="1"/>
          </p:cNvSpPr>
          <p:nvPr/>
        </p:nvSpPr>
        <p:spPr bwMode="auto">
          <a:xfrm>
            <a:off x="3497017" y="4717326"/>
            <a:ext cx="2326903" cy="369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indent="-228600">
              <a:defRPr sz="2400">
                <a:solidFill>
                  <a:schemeClr val="tx1"/>
                </a:solidFill>
                <a:latin typeface="Perpetua" pitchFamily="18" charset="0"/>
              </a:defRPr>
            </a:lvl3pPr>
            <a:lvl4pPr marL="1600200" indent="-228600">
              <a:defRPr sz="2400">
                <a:solidFill>
                  <a:schemeClr val="tx1"/>
                </a:solidFill>
                <a:latin typeface="Perpetua" pitchFamily="18" charset="0"/>
              </a:defRPr>
            </a:lvl4pPr>
            <a:lvl5pPr marL="2057400" indent="-228600">
              <a:defRPr sz="2400">
                <a:solidFill>
                  <a:schemeClr val="tx1"/>
                </a:solidFill>
                <a:latin typeface="Perpetua" pitchFamily="18" charset="0"/>
              </a:defRPr>
            </a:lvl5pPr>
            <a:lvl6pPr marL="2514600" indent="-228600" eaLnBrk="0" fontAlgn="base" hangingPunct="0">
              <a:spcBef>
                <a:spcPct val="0"/>
              </a:spcBef>
              <a:spcAft>
                <a:spcPct val="0"/>
              </a:spcAft>
              <a:defRPr sz="2400">
                <a:solidFill>
                  <a:schemeClr val="tx1"/>
                </a:solidFill>
                <a:latin typeface="Perpetua" pitchFamily="18" charset="0"/>
              </a:defRPr>
            </a:lvl6pPr>
            <a:lvl7pPr marL="2971800" indent="-228600" eaLnBrk="0" fontAlgn="base" hangingPunct="0">
              <a:spcBef>
                <a:spcPct val="0"/>
              </a:spcBef>
              <a:spcAft>
                <a:spcPct val="0"/>
              </a:spcAft>
              <a:defRPr sz="2400">
                <a:solidFill>
                  <a:schemeClr val="tx1"/>
                </a:solidFill>
                <a:latin typeface="Perpetua" pitchFamily="18" charset="0"/>
              </a:defRPr>
            </a:lvl7pPr>
            <a:lvl8pPr marL="3429000" indent="-228600" eaLnBrk="0" fontAlgn="base" hangingPunct="0">
              <a:spcBef>
                <a:spcPct val="0"/>
              </a:spcBef>
              <a:spcAft>
                <a:spcPct val="0"/>
              </a:spcAft>
              <a:defRPr sz="2400">
                <a:solidFill>
                  <a:schemeClr val="tx1"/>
                </a:solidFill>
                <a:latin typeface="Perpetua" pitchFamily="18" charset="0"/>
              </a:defRPr>
            </a:lvl8pPr>
            <a:lvl9pPr marL="3886200" indent="-228600" eaLnBrk="0" fontAlgn="base" hangingPunct="0">
              <a:spcBef>
                <a:spcPct val="0"/>
              </a:spcBef>
              <a:spcAft>
                <a:spcPct val="0"/>
              </a:spcAft>
              <a:defRPr sz="2400">
                <a:solidFill>
                  <a:schemeClr val="tx1"/>
                </a:solidFill>
                <a:latin typeface="Perpetua" pitchFamily="18" charset="0"/>
              </a:defRPr>
            </a:lvl9pPr>
          </a:lstStyle>
          <a:p>
            <a:r>
              <a:rPr lang="en-GB" sz="1800" b="1" dirty="0" smtClean="0">
                <a:latin typeface="+mn-lt"/>
              </a:rPr>
              <a:t>Phase 1 - 5% of cost</a:t>
            </a:r>
            <a:endParaRPr lang="en-GB" dirty="0">
              <a:latin typeface="+mn-lt"/>
            </a:endParaRPr>
          </a:p>
        </p:txBody>
      </p:sp>
      <p:sp>
        <p:nvSpPr>
          <p:cNvPr id="52" name="Text Box 32"/>
          <p:cNvSpPr txBox="1">
            <a:spLocks noChangeArrowheads="1"/>
          </p:cNvSpPr>
          <p:nvPr/>
        </p:nvSpPr>
        <p:spPr bwMode="auto">
          <a:xfrm>
            <a:off x="3497017" y="5140082"/>
            <a:ext cx="2326903" cy="369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indent="-228600">
              <a:defRPr sz="2400">
                <a:solidFill>
                  <a:schemeClr val="tx1"/>
                </a:solidFill>
                <a:latin typeface="Perpetua" pitchFamily="18" charset="0"/>
              </a:defRPr>
            </a:lvl3pPr>
            <a:lvl4pPr marL="1600200" indent="-228600">
              <a:defRPr sz="2400">
                <a:solidFill>
                  <a:schemeClr val="tx1"/>
                </a:solidFill>
                <a:latin typeface="Perpetua" pitchFamily="18" charset="0"/>
              </a:defRPr>
            </a:lvl4pPr>
            <a:lvl5pPr marL="2057400" indent="-228600">
              <a:defRPr sz="2400">
                <a:solidFill>
                  <a:schemeClr val="tx1"/>
                </a:solidFill>
                <a:latin typeface="Perpetua" pitchFamily="18" charset="0"/>
              </a:defRPr>
            </a:lvl5pPr>
            <a:lvl6pPr marL="2514600" indent="-228600" eaLnBrk="0" fontAlgn="base" hangingPunct="0">
              <a:spcBef>
                <a:spcPct val="0"/>
              </a:spcBef>
              <a:spcAft>
                <a:spcPct val="0"/>
              </a:spcAft>
              <a:defRPr sz="2400">
                <a:solidFill>
                  <a:schemeClr val="tx1"/>
                </a:solidFill>
                <a:latin typeface="Perpetua" pitchFamily="18" charset="0"/>
              </a:defRPr>
            </a:lvl6pPr>
            <a:lvl7pPr marL="2971800" indent="-228600" eaLnBrk="0" fontAlgn="base" hangingPunct="0">
              <a:spcBef>
                <a:spcPct val="0"/>
              </a:spcBef>
              <a:spcAft>
                <a:spcPct val="0"/>
              </a:spcAft>
              <a:defRPr sz="2400">
                <a:solidFill>
                  <a:schemeClr val="tx1"/>
                </a:solidFill>
                <a:latin typeface="Perpetua" pitchFamily="18" charset="0"/>
              </a:defRPr>
            </a:lvl7pPr>
            <a:lvl8pPr marL="3429000" indent="-228600" eaLnBrk="0" fontAlgn="base" hangingPunct="0">
              <a:spcBef>
                <a:spcPct val="0"/>
              </a:spcBef>
              <a:spcAft>
                <a:spcPct val="0"/>
              </a:spcAft>
              <a:defRPr sz="2400">
                <a:solidFill>
                  <a:schemeClr val="tx1"/>
                </a:solidFill>
                <a:latin typeface="Perpetua" pitchFamily="18" charset="0"/>
              </a:defRPr>
            </a:lvl8pPr>
            <a:lvl9pPr marL="3886200" indent="-228600" eaLnBrk="0" fontAlgn="base" hangingPunct="0">
              <a:spcBef>
                <a:spcPct val="0"/>
              </a:spcBef>
              <a:spcAft>
                <a:spcPct val="0"/>
              </a:spcAft>
              <a:defRPr sz="2400">
                <a:solidFill>
                  <a:schemeClr val="tx1"/>
                </a:solidFill>
                <a:latin typeface="Perpetua" pitchFamily="18" charset="0"/>
              </a:defRPr>
            </a:lvl9pPr>
          </a:lstStyle>
          <a:p>
            <a:r>
              <a:rPr lang="en-GB" sz="1800" b="1" dirty="0" smtClean="0">
                <a:latin typeface="+mn-lt"/>
              </a:rPr>
              <a:t>Phase 2 - 19% of cost</a:t>
            </a:r>
            <a:endParaRPr lang="en-GB" dirty="0">
              <a:latin typeface="+mn-lt"/>
            </a:endParaRPr>
          </a:p>
        </p:txBody>
      </p:sp>
      <p:sp>
        <p:nvSpPr>
          <p:cNvPr id="53" name="Text Box 32"/>
          <p:cNvSpPr txBox="1">
            <a:spLocks noChangeArrowheads="1"/>
          </p:cNvSpPr>
          <p:nvPr/>
        </p:nvSpPr>
        <p:spPr bwMode="auto">
          <a:xfrm>
            <a:off x="3497017" y="5572130"/>
            <a:ext cx="2326903" cy="369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indent="-228600">
              <a:defRPr sz="2400">
                <a:solidFill>
                  <a:schemeClr val="tx1"/>
                </a:solidFill>
                <a:latin typeface="Perpetua" pitchFamily="18" charset="0"/>
              </a:defRPr>
            </a:lvl3pPr>
            <a:lvl4pPr marL="1600200" indent="-228600">
              <a:defRPr sz="2400">
                <a:solidFill>
                  <a:schemeClr val="tx1"/>
                </a:solidFill>
                <a:latin typeface="Perpetua" pitchFamily="18" charset="0"/>
              </a:defRPr>
            </a:lvl4pPr>
            <a:lvl5pPr marL="2057400" indent="-228600">
              <a:defRPr sz="2400">
                <a:solidFill>
                  <a:schemeClr val="tx1"/>
                </a:solidFill>
                <a:latin typeface="Perpetua" pitchFamily="18" charset="0"/>
              </a:defRPr>
            </a:lvl5pPr>
            <a:lvl6pPr marL="2514600" indent="-228600" eaLnBrk="0" fontAlgn="base" hangingPunct="0">
              <a:spcBef>
                <a:spcPct val="0"/>
              </a:spcBef>
              <a:spcAft>
                <a:spcPct val="0"/>
              </a:spcAft>
              <a:defRPr sz="2400">
                <a:solidFill>
                  <a:schemeClr val="tx1"/>
                </a:solidFill>
                <a:latin typeface="Perpetua" pitchFamily="18" charset="0"/>
              </a:defRPr>
            </a:lvl6pPr>
            <a:lvl7pPr marL="2971800" indent="-228600" eaLnBrk="0" fontAlgn="base" hangingPunct="0">
              <a:spcBef>
                <a:spcPct val="0"/>
              </a:spcBef>
              <a:spcAft>
                <a:spcPct val="0"/>
              </a:spcAft>
              <a:defRPr sz="2400">
                <a:solidFill>
                  <a:schemeClr val="tx1"/>
                </a:solidFill>
                <a:latin typeface="Perpetua" pitchFamily="18" charset="0"/>
              </a:defRPr>
            </a:lvl7pPr>
            <a:lvl8pPr marL="3429000" indent="-228600" eaLnBrk="0" fontAlgn="base" hangingPunct="0">
              <a:spcBef>
                <a:spcPct val="0"/>
              </a:spcBef>
              <a:spcAft>
                <a:spcPct val="0"/>
              </a:spcAft>
              <a:defRPr sz="2400">
                <a:solidFill>
                  <a:schemeClr val="tx1"/>
                </a:solidFill>
                <a:latin typeface="Perpetua" pitchFamily="18" charset="0"/>
              </a:defRPr>
            </a:lvl8pPr>
            <a:lvl9pPr marL="3886200" indent="-228600" eaLnBrk="0" fontAlgn="base" hangingPunct="0">
              <a:spcBef>
                <a:spcPct val="0"/>
              </a:spcBef>
              <a:spcAft>
                <a:spcPct val="0"/>
              </a:spcAft>
              <a:defRPr sz="2400">
                <a:solidFill>
                  <a:schemeClr val="tx1"/>
                </a:solidFill>
                <a:latin typeface="Perpetua" pitchFamily="18" charset="0"/>
              </a:defRPr>
            </a:lvl9pPr>
          </a:lstStyle>
          <a:p>
            <a:r>
              <a:rPr lang="en-GB" sz="1800" b="1" dirty="0" smtClean="0">
                <a:latin typeface="+mn-lt"/>
              </a:rPr>
              <a:t>Phase 3 - 59% of cost</a:t>
            </a:r>
            <a:endParaRPr lang="en-GB" dirty="0">
              <a:latin typeface="+mn-l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1000"/>
                                        <p:tgtEl>
                                          <p:spTgt spid="29698"/>
                                        </p:tgtEl>
                                      </p:cBhvr>
                                    </p:animEffect>
                                    <p:anim calcmode="lin" valueType="num">
                                      <p:cBhvr>
                                        <p:cTn id="8" dur="1000" fill="hold"/>
                                        <p:tgtEl>
                                          <p:spTgt spid="29698"/>
                                        </p:tgtEl>
                                        <p:attrNameLst>
                                          <p:attrName>ppt_x</p:attrName>
                                        </p:attrNameLst>
                                      </p:cBhvr>
                                      <p:tavLst>
                                        <p:tav tm="0">
                                          <p:val>
                                            <p:strVal val="#ppt_x"/>
                                          </p:val>
                                        </p:tav>
                                        <p:tav tm="100000">
                                          <p:val>
                                            <p:strVal val="#ppt_x"/>
                                          </p:val>
                                        </p:tav>
                                      </p:tavLst>
                                    </p:anim>
                                    <p:anim calcmode="lin" valueType="num">
                                      <p:cBhvr>
                                        <p:cTn id="9" dur="898" decel="100000" fill="hold"/>
                                        <p:tgtEl>
                                          <p:spTgt spid="2969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969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dirty="0" smtClean="0"/>
              <a:t>After launch</a:t>
            </a:r>
          </a:p>
        </p:txBody>
      </p:sp>
      <p:sp>
        <p:nvSpPr>
          <p:cNvPr id="20483" name="Rectangle 3"/>
          <p:cNvSpPr>
            <a:spLocks noGrp="1" noChangeArrowheads="1"/>
          </p:cNvSpPr>
          <p:nvPr>
            <p:ph idx="1"/>
          </p:nvPr>
        </p:nvSpPr>
        <p:spPr/>
        <p:txBody>
          <a:bodyPr/>
          <a:lstStyle/>
          <a:p>
            <a:r>
              <a:rPr lang="en-GB" dirty="0" smtClean="0"/>
              <a:t>Regulatory involvement is not over</a:t>
            </a:r>
          </a:p>
          <a:p>
            <a:r>
              <a:rPr lang="en-GB" dirty="0" smtClean="0"/>
              <a:t>Company will be required to provide pharmacovigilance (adverse effect reporting and follow-up)</a:t>
            </a:r>
          </a:p>
          <a:p>
            <a:r>
              <a:rPr lang="en-GB" dirty="0" smtClean="0"/>
              <a:t>Will be expected to carry out and report any follow-up studies requested</a:t>
            </a:r>
          </a:p>
          <a:p>
            <a:r>
              <a:rPr lang="en-GB" dirty="0" smtClean="0"/>
              <a:t>May develop for other indications, which may come from the company or from clinicians (also ‘re-purposing’, where long-established generics or drugs unsuccessful for their initial indication may be developed for a different one – e.g. </a:t>
            </a:r>
            <a:r>
              <a:rPr lang="en-GB" dirty="0" smtClean="0">
                <a:hlinkClick r:id="rId3"/>
              </a:rPr>
              <a:t>http://www.ncats.nih.gov/ntu</a:t>
            </a:r>
            <a:r>
              <a:rPr lang="en-GB" dirty="0" smtClean="0"/>
              <a:t> - U.S.)</a:t>
            </a:r>
          </a:p>
        </p:txBody>
      </p:sp>
      <p:sp>
        <p:nvSpPr>
          <p:cNvPr id="4" name="Slide Number Placeholder 3"/>
          <p:cNvSpPr>
            <a:spLocks noGrp="1"/>
          </p:cNvSpPr>
          <p:nvPr>
            <p:ph type="sldNum" sz="quarter" idx="12"/>
          </p:nvPr>
        </p:nvSpPr>
        <p:spPr/>
        <p:txBody>
          <a:bodyPr/>
          <a:lstStyle/>
          <a:p>
            <a:fld id="{FD09DD7A-66EE-49E9-A6E5-4CCA80F22981}" type="slidenum">
              <a:rPr lang="en-GB" smtClean="0"/>
              <a:pPr/>
              <a:t>11</a:t>
            </a:fld>
            <a:endParaRPr lang="en-GB" dirty="0"/>
          </a:p>
        </p:txBody>
      </p:sp>
    </p:spTree>
    <p:extLst>
      <p:ext uri="{BB962C8B-B14F-4D97-AF65-F5344CB8AC3E}">
        <p14:creationId xmlns:p14="http://schemas.microsoft.com/office/powerpoint/2010/main" val="334649408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04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0483">
                                            <p:txEl>
                                              <p:pRg st="0" end="0"/>
                                            </p:txEl>
                                          </p:spTgt>
                                        </p:tgtEl>
                                        <p:attrNameLst>
                                          <p:attrName>style.visibility</p:attrName>
                                        </p:attrNameLst>
                                      </p:cBhvr>
                                      <p:to>
                                        <p:strVal val="visible"/>
                                      </p:to>
                                    </p:set>
                                    <p:anim calcmode="lin" valueType="num">
                                      <p:cBhvr additive="base">
                                        <p:cTn id="11"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 calcmode="lin" valueType="num">
                                      <p:cBhvr additive="base">
                                        <p:cTn id="17"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0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0483">
                                            <p:txEl>
                                              <p:pRg st="2" end="2"/>
                                            </p:txEl>
                                          </p:spTgt>
                                        </p:tgtEl>
                                        <p:attrNameLst>
                                          <p:attrName>style.visibility</p:attrName>
                                        </p:attrNameLst>
                                      </p:cBhvr>
                                      <p:to>
                                        <p:strVal val="visible"/>
                                      </p:to>
                                    </p:set>
                                    <p:anim calcmode="lin" valueType="num">
                                      <p:cBhvr additive="base">
                                        <p:cTn id="23"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04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0483">
                                            <p:txEl>
                                              <p:pRg st="3" end="3"/>
                                            </p:txEl>
                                          </p:spTgt>
                                        </p:tgtEl>
                                        <p:attrNameLst>
                                          <p:attrName>style.visibility</p:attrName>
                                        </p:attrNameLst>
                                      </p:cBhvr>
                                      <p:to>
                                        <p:strVal val="visible"/>
                                      </p:to>
                                    </p:set>
                                    <p:anim calcmode="lin" valueType="num">
                                      <p:cBhvr additive="base">
                                        <p:cTn id="29" dur="500" fill="hold"/>
                                        <p:tgtEl>
                                          <p:spTgt spid="20483">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048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dirty="0" smtClean="0"/>
              <a:t>After launch – fading away</a:t>
            </a:r>
          </a:p>
        </p:txBody>
      </p:sp>
      <p:sp>
        <p:nvSpPr>
          <p:cNvPr id="20483" name="Rectangle 3"/>
          <p:cNvSpPr>
            <a:spLocks noGrp="1" noChangeArrowheads="1"/>
          </p:cNvSpPr>
          <p:nvPr>
            <p:ph idx="1"/>
          </p:nvPr>
        </p:nvSpPr>
        <p:spPr/>
        <p:txBody>
          <a:bodyPr/>
          <a:lstStyle/>
          <a:p>
            <a:r>
              <a:rPr lang="en-GB" dirty="0" smtClean="0"/>
              <a:t>Nearly all medicines have a finite lifespan</a:t>
            </a:r>
          </a:p>
          <a:p>
            <a:r>
              <a:rPr lang="en-GB" dirty="0" smtClean="0"/>
              <a:t>Majority disappear slowly and gracefully ‘for commercial reasons’</a:t>
            </a:r>
          </a:p>
          <a:p>
            <a:pPr lvl="1"/>
            <a:r>
              <a:rPr lang="en-GB" dirty="0" smtClean="0"/>
              <a:t>manufacturer will normally announce in advance, directly to healthcare professionals and in the pharmaceutical press</a:t>
            </a:r>
          </a:p>
          <a:p>
            <a:r>
              <a:rPr lang="en-GB" dirty="0" smtClean="0"/>
              <a:t>May be ‘sold-on’ to smaller company – this can be controversial as the cost may increase substantially </a:t>
            </a:r>
          </a:p>
          <a:p>
            <a:pPr lvl="1"/>
            <a:r>
              <a:rPr lang="en-GB" dirty="0" smtClean="0"/>
              <a:t>e.g. Epanutin capsules in the UK - </a:t>
            </a:r>
            <a:r>
              <a:rPr lang="en-GB" dirty="0" smtClean="0">
                <a:hlinkClick r:id="rId3"/>
              </a:rPr>
              <a:t>http://tinyurl.com/nkmhzve</a:t>
            </a:r>
            <a:endParaRPr lang="en-GB" dirty="0" smtClean="0"/>
          </a:p>
          <a:p>
            <a:pPr lvl="1"/>
            <a:r>
              <a:rPr lang="en-GB" dirty="0" smtClean="0"/>
              <a:t>e.g. Daraprim tablets in the US - </a:t>
            </a:r>
            <a:r>
              <a:rPr lang="en-GB" dirty="0" smtClean="0">
                <a:hlinkClick r:id="rId4"/>
              </a:rPr>
              <a:t>http://tinyurl.com/p2jqmet</a:t>
            </a:r>
            <a:endParaRPr lang="en-GB" dirty="0" smtClean="0"/>
          </a:p>
          <a:p>
            <a:pPr lvl="2"/>
            <a:r>
              <a:rPr lang="en-GB" dirty="0" smtClean="0"/>
              <a:t>(UK Gov and BBC pages respectively)</a:t>
            </a:r>
          </a:p>
        </p:txBody>
      </p:sp>
      <p:sp>
        <p:nvSpPr>
          <p:cNvPr id="4" name="Slide Number Placeholder 3"/>
          <p:cNvSpPr>
            <a:spLocks noGrp="1"/>
          </p:cNvSpPr>
          <p:nvPr>
            <p:ph type="sldNum" sz="quarter" idx="12"/>
          </p:nvPr>
        </p:nvSpPr>
        <p:spPr/>
        <p:txBody>
          <a:bodyPr/>
          <a:lstStyle/>
          <a:p>
            <a:fld id="{FD09DD7A-66EE-49E9-A6E5-4CCA80F22981}" type="slidenum">
              <a:rPr lang="en-GB" smtClean="0"/>
              <a:pPr/>
              <a:t>12</a:t>
            </a:fld>
            <a:endParaRPr lang="en-GB"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04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0483">
                                            <p:txEl>
                                              <p:pRg st="0" end="0"/>
                                            </p:txEl>
                                          </p:spTgt>
                                        </p:tgtEl>
                                        <p:attrNameLst>
                                          <p:attrName>style.visibility</p:attrName>
                                        </p:attrNameLst>
                                      </p:cBhvr>
                                      <p:to>
                                        <p:strVal val="visible"/>
                                      </p:to>
                                    </p:set>
                                    <p:anim calcmode="lin" valueType="num">
                                      <p:cBhvr additive="base">
                                        <p:cTn id="11"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 calcmode="lin" valueType="num">
                                      <p:cBhvr additive="base">
                                        <p:cTn id="17"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0483">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additive="base">
                                        <p:cTn id="21"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04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0483">
                                            <p:txEl>
                                              <p:pRg st="3" end="3"/>
                                            </p:txEl>
                                          </p:spTgt>
                                        </p:tgtEl>
                                        <p:attrNameLst>
                                          <p:attrName>style.visibility</p:attrName>
                                        </p:attrNameLst>
                                      </p:cBhvr>
                                      <p:to>
                                        <p:strVal val="visible"/>
                                      </p:to>
                                    </p:set>
                                    <p:anim calcmode="lin" valueType="num">
                                      <p:cBhvr additive="base">
                                        <p:cTn id="27" dur="500" fill="hold"/>
                                        <p:tgtEl>
                                          <p:spTgt spid="2048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0483">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anim calcmode="lin" valueType="num">
                                      <p:cBhvr additive="base">
                                        <p:cTn id="31" dur="500" fill="hold"/>
                                        <p:tgtEl>
                                          <p:spTgt spid="204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483">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0483">
                                            <p:txEl>
                                              <p:pRg st="5" end="5"/>
                                            </p:txEl>
                                          </p:spTgt>
                                        </p:tgtEl>
                                        <p:attrNameLst>
                                          <p:attrName>style.visibility</p:attrName>
                                        </p:attrNameLst>
                                      </p:cBhvr>
                                      <p:to>
                                        <p:strVal val="visible"/>
                                      </p:to>
                                    </p:set>
                                    <p:anim calcmode="lin" valueType="num">
                                      <p:cBhvr additive="base">
                                        <p:cTn id="35" dur="500" fill="hold"/>
                                        <p:tgtEl>
                                          <p:spTgt spid="2048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0483">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0483">
                                            <p:txEl>
                                              <p:pRg st="6" end="6"/>
                                            </p:txEl>
                                          </p:spTgt>
                                        </p:tgtEl>
                                        <p:attrNameLst>
                                          <p:attrName>style.visibility</p:attrName>
                                        </p:attrNameLst>
                                      </p:cBhvr>
                                      <p:to>
                                        <p:strVal val="visible"/>
                                      </p:to>
                                    </p:set>
                                    <p:anim calcmode="lin" valueType="num">
                                      <p:cBhvr additive="base">
                                        <p:cTn id="39" dur="500" fill="hold"/>
                                        <p:tgtEl>
                                          <p:spTgt spid="2048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048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dirty="0" smtClean="0"/>
              <a:t>After launch – early exit</a:t>
            </a:r>
          </a:p>
        </p:txBody>
      </p:sp>
      <p:sp>
        <p:nvSpPr>
          <p:cNvPr id="20483" name="Rectangle 3"/>
          <p:cNvSpPr>
            <a:spLocks noGrp="1" noChangeArrowheads="1"/>
          </p:cNvSpPr>
          <p:nvPr>
            <p:ph idx="1"/>
          </p:nvPr>
        </p:nvSpPr>
        <p:spPr/>
        <p:txBody>
          <a:bodyPr/>
          <a:lstStyle/>
          <a:p>
            <a:r>
              <a:rPr lang="en-GB" dirty="0" smtClean="0"/>
              <a:t>Some drugs have the ignominy of a safety withdrawal – or a serious adverse effect warning</a:t>
            </a:r>
          </a:p>
          <a:p>
            <a:r>
              <a:rPr lang="en-GB" dirty="0" smtClean="0"/>
              <a:t>This may be initiated by the manufacturer or mandated by a licensing authority, and may not always be consistent between different licensing bodies</a:t>
            </a:r>
          </a:p>
          <a:p>
            <a:r>
              <a:rPr lang="en-GB" dirty="0" smtClean="0"/>
              <a:t>A study showed that nearly a quarter of medicines launched in Canada between 1995 - 2010 were withdrawn for safety reasons or acquired a serious safety warning (</a:t>
            </a:r>
            <a:r>
              <a:rPr lang="en-GB" dirty="0" smtClean="0">
                <a:hlinkClick r:id="rId3"/>
              </a:rPr>
              <a:t>Arch Intern Med. 2012;172(21):1680-1681</a:t>
            </a:r>
            <a:r>
              <a:rPr lang="en-GB" dirty="0" smtClean="0"/>
              <a:t>)</a:t>
            </a:r>
          </a:p>
        </p:txBody>
      </p:sp>
      <p:sp>
        <p:nvSpPr>
          <p:cNvPr id="4" name="Slide Number Placeholder 3"/>
          <p:cNvSpPr>
            <a:spLocks noGrp="1"/>
          </p:cNvSpPr>
          <p:nvPr>
            <p:ph type="sldNum" sz="quarter" idx="12"/>
          </p:nvPr>
        </p:nvSpPr>
        <p:spPr/>
        <p:txBody>
          <a:bodyPr/>
          <a:lstStyle/>
          <a:p>
            <a:fld id="{FD09DD7A-66EE-49E9-A6E5-4CCA80F22981}" type="slidenum">
              <a:rPr lang="en-GB" smtClean="0"/>
              <a:pPr/>
              <a:t>13</a:t>
            </a:fld>
            <a:endParaRPr lang="en-GB"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04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0483">
                                            <p:txEl>
                                              <p:pRg st="0" end="0"/>
                                            </p:txEl>
                                          </p:spTgt>
                                        </p:tgtEl>
                                        <p:attrNameLst>
                                          <p:attrName>style.visibility</p:attrName>
                                        </p:attrNameLst>
                                      </p:cBhvr>
                                      <p:to>
                                        <p:strVal val="visible"/>
                                      </p:to>
                                    </p:set>
                                    <p:anim calcmode="lin" valueType="num">
                                      <p:cBhvr additive="base">
                                        <p:cTn id="11"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 calcmode="lin" valueType="num">
                                      <p:cBhvr additive="base">
                                        <p:cTn id="17"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0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0483">
                                            <p:txEl>
                                              <p:pRg st="2" end="2"/>
                                            </p:txEl>
                                          </p:spTgt>
                                        </p:tgtEl>
                                        <p:attrNameLst>
                                          <p:attrName>style.visibility</p:attrName>
                                        </p:attrNameLst>
                                      </p:cBhvr>
                                      <p:to>
                                        <p:strVal val="visible"/>
                                      </p:to>
                                    </p:set>
                                    <p:anim calcmode="lin" valueType="num">
                                      <p:cBhvr additive="base">
                                        <p:cTn id="23"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04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p:txBody>
          <a:bodyPr/>
          <a:lstStyle/>
          <a:p>
            <a:r>
              <a:rPr lang="en-GB" dirty="0" smtClean="0"/>
              <a:t>Generics</a:t>
            </a:r>
          </a:p>
        </p:txBody>
      </p:sp>
      <p:sp>
        <p:nvSpPr>
          <p:cNvPr id="34819" name="Rectangle 1027"/>
          <p:cNvSpPr>
            <a:spLocks noGrp="1" noChangeArrowheads="1"/>
          </p:cNvSpPr>
          <p:nvPr>
            <p:ph idx="1"/>
          </p:nvPr>
        </p:nvSpPr>
        <p:spPr/>
        <p:txBody>
          <a:bodyPr/>
          <a:lstStyle/>
          <a:p>
            <a:r>
              <a:rPr lang="en-GB" dirty="0" smtClean="0"/>
              <a:t>Between initial launch and final disappearance, many medicines are produced as generics </a:t>
            </a:r>
          </a:p>
          <a:p>
            <a:r>
              <a:rPr lang="en-GB" dirty="0" smtClean="0"/>
              <a:t>These too go through a development process, and must be licensed for marketing as for the original brand. For small molecules, the process is much shorter as the manufacturer just has to show that the formulation is bioequivalent to the originator product</a:t>
            </a:r>
          </a:p>
          <a:p>
            <a:r>
              <a:rPr lang="en-GB" dirty="0" smtClean="0"/>
              <a:t>A new issue - ‘biogenerics’ or ‘biosimilars’– non-branded versions of biopharmaceuticals: e.g. EPO, growth hormone, monoclonal antibodies. The development process for these is more complex</a:t>
            </a:r>
          </a:p>
        </p:txBody>
      </p:sp>
      <p:sp>
        <p:nvSpPr>
          <p:cNvPr id="4" name="Slide Number Placeholder 3"/>
          <p:cNvSpPr>
            <a:spLocks noGrp="1"/>
          </p:cNvSpPr>
          <p:nvPr>
            <p:ph type="sldNum" sz="quarter" idx="12"/>
          </p:nvPr>
        </p:nvSpPr>
        <p:spPr/>
        <p:txBody>
          <a:bodyPr/>
          <a:lstStyle/>
          <a:p>
            <a:fld id="{FD09DD7A-66EE-49E9-A6E5-4CCA80F22981}" type="slidenum">
              <a:rPr lang="en-GB" smtClean="0"/>
              <a:pPr/>
              <a:t>14</a:t>
            </a:fld>
            <a:endParaRPr lang="en-GB"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48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4819">
                                            <p:txEl>
                                              <p:pRg st="0" end="0"/>
                                            </p:txEl>
                                          </p:spTgt>
                                        </p:tgtEl>
                                        <p:attrNameLst>
                                          <p:attrName>style.visibility</p:attrName>
                                        </p:attrNameLst>
                                      </p:cBhvr>
                                      <p:to>
                                        <p:strVal val="visible"/>
                                      </p:to>
                                    </p:set>
                                    <p:anim calcmode="lin" valueType="num">
                                      <p:cBhvr additive="base">
                                        <p:cTn id="11"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4819">
                                            <p:txEl>
                                              <p:pRg st="1" end="1"/>
                                            </p:txEl>
                                          </p:spTgt>
                                        </p:tgtEl>
                                        <p:attrNameLst>
                                          <p:attrName>style.visibility</p:attrName>
                                        </p:attrNameLst>
                                      </p:cBhvr>
                                      <p:to>
                                        <p:strVal val="visible"/>
                                      </p:to>
                                    </p:set>
                                    <p:anim calcmode="lin" valueType="num">
                                      <p:cBhvr additive="base">
                                        <p:cTn id="17"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4819">
                                            <p:txEl>
                                              <p:pRg st="2" end="2"/>
                                            </p:txEl>
                                          </p:spTgt>
                                        </p:tgtEl>
                                        <p:attrNameLst>
                                          <p:attrName>style.visibility</p:attrName>
                                        </p:attrNameLst>
                                      </p:cBhvr>
                                      <p:to>
                                        <p:strVal val="visible"/>
                                      </p:to>
                                    </p:set>
                                    <p:anim calcmode="lin" valueType="num">
                                      <p:cBhvr additive="base">
                                        <p:cTn id="23" dur="5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p:txBody>
          <a:bodyPr/>
          <a:lstStyle/>
          <a:p>
            <a:r>
              <a:rPr lang="en-GB" dirty="0" smtClean="0"/>
              <a:t>Biosimilars</a:t>
            </a:r>
          </a:p>
        </p:txBody>
      </p:sp>
      <p:sp>
        <p:nvSpPr>
          <p:cNvPr id="34819" name="Rectangle 1027"/>
          <p:cNvSpPr>
            <a:spLocks noGrp="1" noChangeArrowheads="1"/>
          </p:cNvSpPr>
          <p:nvPr>
            <p:ph idx="1"/>
          </p:nvPr>
        </p:nvSpPr>
        <p:spPr/>
        <p:txBody>
          <a:bodyPr/>
          <a:lstStyle/>
          <a:p>
            <a:r>
              <a:rPr lang="en-GB" dirty="0" smtClean="0"/>
              <a:t>“a biological medicine that is similar to another biological medicine that has already been authorised for use” (EMA)</a:t>
            </a:r>
          </a:p>
          <a:p>
            <a:r>
              <a:rPr lang="en-GB" dirty="0" smtClean="0"/>
              <a:t>Licensing authority will need evidence of similarity to existing biological medicine</a:t>
            </a:r>
          </a:p>
          <a:p>
            <a:r>
              <a:rPr lang="en-GB" dirty="0" smtClean="0"/>
              <a:t>and</a:t>
            </a:r>
          </a:p>
          <a:p>
            <a:r>
              <a:rPr lang="en-GB" dirty="0" smtClean="0"/>
              <a:t>evidence of equivalence in quality, safety, and efficacy</a:t>
            </a:r>
          </a:p>
          <a:p>
            <a:r>
              <a:rPr lang="en-GB" dirty="0" smtClean="0"/>
              <a:t>Therefore will need randomised controlled studies to be done in patients. </a:t>
            </a:r>
          </a:p>
        </p:txBody>
      </p:sp>
      <p:sp>
        <p:nvSpPr>
          <p:cNvPr id="4" name="Slide Number Placeholder 3"/>
          <p:cNvSpPr>
            <a:spLocks noGrp="1"/>
          </p:cNvSpPr>
          <p:nvPr>
            <p:ph type="sldNum" sz="quarter" idx="12"/>
          </p:nvPr>
        </p:nvSpPr>
        <p:spPr/>
        <p:txBody>
          <a:bodyPr/>
          <a:lstStyle/>
          <a:p>
            <a:fld id="{FD09DD7A-66EE-49E9-A6E5-4CCA80F22981}" type="slidenum">
              <a:rPr lang="en-GB" smtClean="0"/>
              <a:pPr/>
              <a:t>15</a:t>
            </a:fld>
            <a:endParaRPr lang="en-GB" dirty="0"/>
          </a:p>
        </p:txBody>
      </p:sp>
    </p:spTree>
    <p:extLst>
      <p:ext uri="{BB962C8B-B14F-4D97-AF65-F5344CB8AC3E}">
        <p14:creationId xmlns:p14="http://schemas.microsoft.com/office/powerpoint/2010/main" val="196665508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48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4819">
                                            <p:txEl>
                                              <p:pRg st="0" end="0"/>
                                            </p:txEl>
                                          </p:spTgt>
                                        </p:tgtEl>
                                        <p:attrNameLst>
                                          <p:attrName>style.visibility</p:attrName>
                                        </p:attrNameLst>
                                      </p:cBhvr>
                                      <p:to>
                                        <p:strVal val="visible"/>
                                      </p:to>
                                    </p:set>
                                    <p:anim calcmode="lin" valueType="num">
                                      <p:cBhvr additive="base">
                                        <p:cTn id="11"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4819">
                                            <p:txEl>
                                              <p:pRg st="1" end="1"/>
                                            </p:txEl>
                                          </p:spTgt>
                                        </p:tgtEl>
                                        <p:attrNameLst>
                                          <p:attrName>style.visibility</p:attrName>
                                        </p:attrNameLst>
                                      </p:cBhvr>
                                      <p:to>
                                        <p:strVal val="visible"/>
                                      </p:to>
                                    </p:set>
                                    <p:anim calcmode="lin" valueType="num">
                                      <p:cBhvr additive="base">
                                        <p:cTn id="17"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4819">
                                            <p:txEl>
                                              <p:pRg st="2" end="2"/>
                                            </p:txEl>
                                          </p:spTgt>
                                        </p:tgtEl>
                                        <p:attrNameLst>
                                          <p:attrName>style.visibility</p:attrName>
                                        </p:attrNameLst>
                                      </p:cBhvr>
                                      <p:to>
                                        <p:strVal val="visible"/>
                                      </p:to>
                                    </p:set>
                                    <p:anim calcmode="lin" valueType="num">
                                      <p:cBhvr additive="base">
                                        <p:cTn id="23" dur="5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4819">
                                            <p:txEl>
                                              <p:pRg st="3" end="3"/>
                                            </p:txEl>
                                          </p:spTgt>
                                        </p:tgtEl>
                                        <p:attrNameLst>
                                          <p:attrName>style.visibility</p:attrName>
                                        </p:attrNameLst>
                                      </p:cBhvr>
                                      <p:to>
                                        <p:strVal val="visible"/>
                                      </p:to>
                                    </p:set>
                                    <p:anim calcmode="lin" valueType="num">
                                      <p:cBhvr additive="base">
                                        <p:cTn id="29" dur="500" fill="hold"/>
                                        <p:tgtEl>
                                          <p:spTgt spid="34819">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48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4819">
                                            <p:txEl>
                                              <p:pRg st="4" end="4"/>
                                            </p:txEl>
                                          </p:spTgt>
                                        </p:tgtEl>
                                        <p:attrNameLst>
                                          <p:attrName>style.visibility</p:attrName>
                                        </p:attrNameLst>
                                      </p:cBhvr>
                                      <p:to>
                                        <p:strVal val="visible"/>
                                      </p:to>
                                    </p:set>
                                    <p:anim calcmode="lin" valueType="num">
                                      <p:cBhvr additive="base">
                                        <p:cTn id="35" dur="500" fill="hold"/>
                                        <p:tgtEl>
                                          <p:spTgt spid="34819">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48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p:txBody>
          <a:bodyPr/>
          <a:lstStyle/>
          <a:p>
            <a:r>
              <a:rPr lang="en-GB" dirty="0" smtClean="0"/>
              <a:t>Patents – a quick detour</a:t>
            </a:r>
          </a:p>
        </p:txBody>
      </p:sp>
      <p:sp>
        <p:nvSpPr>
          <p:cNvPr id="34819" name="Rectangle 1027"/>
          <p:cNvSpPr>
            <a:spLocks noGrp="1" noChangeArrowheads="1"/>
          </p:cNvSpPr>
          <p:nvPr>
            <p:ph idx="1"/>
          </p:nvPr>
        </p:nvSpPr>
        <p:spPr/>
        <p:txBody>
          <a:bodyPr/>
          <a:lstStyle/>
          <a:p>
            <a:r>
              <a:rPr lang="en-GB" dirty="0" smtClean="0"/>
              <a:t>Exclusive rights to an invention granted by the state to the inventor for a set period of time, in return for public disclosure of the invention </a:t>
            </a:r>
          </a:p>
          <a:p>
            <a:r>
              <a:rPr lang="en-GB" dirty="0" smtClean="0"/>
              <a:t>Basic aim is to encourage invention while allowing others to make use of a new process etc., either after the passage of time or for a fee</a:t>
            </a:r>
          </a:p>
          <a:p>
            <a:r>
              <a:rPr lang="en-GB" dirty="0" smtClean="0"/>
              <a:t>Not intended to restrict access to the new invention completely, or for whatever duration the inventor might wish</a:t>
            </a:r>
          </a:p>
        </p:txBody>
      </p:sp>
      <p:sp>
        <p:nvSpPr>
          <p:cNvPr id="4" name="Slide Number Placeholder 3"/>
          <p:cNvSpPr>
            <a:spLocks noGrp="1"/>
          </p:cNvSpPr>
          <p:nvPr>
            <p:ph type="sldNum" sz="quarter" idx="12"/>
          </p:nvPr>
        </p:nvSpPr>
        <p:spPr/>
        <p:txBody>
          <a:bodyPr/>
          <a:lstStyle/>
          <a:p>
            <a:fld id="{FD09DD7A-66EE-49E9-A6E5-4CCA80F22981}" type="slidenum">
              <a:rPr lang="en-GB" smtClean="0"/>
              <a:pPr/>
              <a:t>16</a:t>
            </a:fld>
            <a:endParaRPr lang="en-GB"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48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4819">
                                            <p:txEl>
                                              <p:pRg st="0" end="0"/>
                                            </p:txEl>
                                          </p:spTgt>
                                        </p:tgtEl>
                                        <p:attrNameLst>
                                          <p:attrName>style.visibility</p:attrName>
                                        </p:attrNameLst>
                                      </p:cBhvr>
                                      <p:to>
                                        <p:strVal val="visible"/>
                                      </p:to>
                                    </p:set>
                                    <p:anim calcmode="lin" valueType="num">
                                      <p:cBhvr additive="base">
                                        <p:cTn id="11"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4819">
                                            <p:txEl>
                                              <p:pRg st="1" end="1"/>
                                            </p:txEl>
                                          </p:spTgt>
                                        </p:tgtEl>
                                        <p:attrNameLst>
                                          <p:attrName>style.visibility</p:attrName>
                                        </p:attrNameLst>
                                      </p:cBhvr>
                                      <p:to>
                                        <p:strVal val="visible"/>
                                      </p:to>
                                    </p:set>
                                    <p:anim calcmode="lin" valueType="num">
                                      <p:cBhvr additive="base">
                                        <p:cTn id="17"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4819">
                                            <p:txEl>
                                              <p:pRg st="2" end="2"/>
                                            </p:txEl>
                                          </p:spTgt>
                                        </p:tgtEl>
                                        <p:attrNameLst>
                                          <p:attrName>style.visibility</p:attrName>
                                        </p:attrNameLst>
                                      </p:cBhvr>
                                      <p:to>
                                        <p:strVal val="visible"/>
                                      </p:to>
                                    </p:set>
                                    <p:anim calcmode="lin" valueType="num">
                                      <p:cBhvr additive="base">
                                        <p:cTn id="23" dur="5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p:txBody>
          <a:bodyPr/>
          <a:lstStyle/>
          <a:p>
            <a:r>
              <a:rPr lang="en-GB" dirty="0" smtClean="0"/>
              <a:t>Patents</a:t>
            </a:r>
          </a:p>
        </p:txBody>
      </p:sp>
      <p:sp>
        <p:nvSpPr>
          <p:cNvPr id="34819" name="Rectangle 1027"/>
          <p:cNvSpPr>
            <a:spLocks noGrp="1" noChangeArrowheads="1"/>
          </p:cNvSpPr>
          <p:nvPr>
            <p:ph idx="1"/>
          </p:nvPr>
        </p:nvSpPr>
        <p:spPr/>
        <p:txBody>
          <a:bodyPr/>
          <a:lstStyle/>
          <a:p>
            <a:r>
              <a:rPr lang="en-GB" dirty="0" smtClean="0"/>
              <a:t>First patents in the modern sense appeared in Venice around 1474</a:t>
            </a:r>
          </a:p>
          <a:p>
            <a:r>
              <a:rPr lang="en-GB" dirty="0" smtClean="0"/>
              <a:t>Followed by England in 1624, although there had been previous royal grants by individual sovereigns dating back to at least 1331</a:t>
            </a:r>
          </a:p>
          <a:p>
            <a:r>
              <a:rPr lang="en-GB" dirty="0" smtClean="0"/>
              <a:t>Now available in all developed countries although details may vary</a:t>
            </a:r>
          </a:p>
          <a:p>
            <a:r>
              <a:rPr lang="en-GB" dirty="0" smtClean="0"/>
              <a:t>International agreements in place to provide some degree of consistency</a:t>
            </a:r>
          </a:p>
          <a:p>
            <a:endParaRPr lang="en-GB" dirty="0" smtClean="0"/>
          </a:p>
        </p:txBody>
      </p:sp>
      <p:sp>
        <p:nvSpPr>
          <p:cNvPr id="4" name="Slide Number Placeholder 3"/>
          <p:cNvSpPr>
            <a:spLocks noGrp="1"/>
          </p:cNvSpPr>
          <p:nvPr>
            <p:ph type="sldNum" sz="quarter" idx="12"/>
          </p:nvPr>
        </p:nvSpPr>
        <p:spPr/>
        <p:txBody>
          <a:bodyPr/>
          <a:lstStyle/>
          <a:p>
            <a:fld id="{FD09DD7A-66EE-49E9-A6E5-4CCA80F22981}" type="slidenum">
              <a:rPr lang="en-GB" smtClean="0"/>
              <a:pPr/>
              <a:t>17</a:t>
            </a:fld>
            <a:endParaRPr lang="en-GB"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48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4819">
                                            <p:txEl>
                                              <p:pRg st="0" end="0"/>
                                            </p:txEl>
                                          </p:spTgt>
                                        </p:tgtEl>
                                        <p:attrNameLst>
                                          <p:attrName>style.visibility</p:attrName>
                                        </p:attrNameLst>
                                      </p:cBhvr>
                                      <p:to>
                                        <p:strVal val="visible"/>
                                      </p:to>
                                    </p:set>
                                    <p:anim calcmode="lin" valueType="num">
                                      <p:cBhvr additive="base">
                                        <p:cTn id="11"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4819">
                                            <p:txEl>
                                              <p:pRg st="1" end="1"/>
                                            </p:txEl>
                                          </p:spTgt>
                                        </p:tgtEl>
                                        <p:attrNameLst>
                                          <p:attrName>style.visibility</p:attrName>
                                        </p:attrNameLst>
                                      </p:cBhvr>
                                      <p:to>
                                        <p:strVal val="visible"/>
                                      </p:to>
                                    </p:set>
                                    <p:anim calcmode="lin" valueType="num">
                                      <p:cBhvr additive="base">
                                        <p:cTn id="17"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4819">
                                            <p:txEl>
                                              <p:pRg st="2" end="2"/>
                                            </p:txEl>
                                          </p:spTgt>
                                        </p:tgtEl>
                                        <p:attrNameLst>
                                          <p:attrName>style.visibility</p:attrName>
                                        </p:attrNameLst>
                                      </p:cBhvr>
                                      <p:to>
                                        <p:strVal val="visible"/>
                                      </p:to>
                                    </p:set>
                                    <p:anim calcmode="lin" valueType="num">
                                      <p:cBhvr additive="base">
                                        <p:cTn id="23" dur="5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4819">
                                            <p:txEl>
                                              <p:pRg st="3" end="3"/>
                                            </p:txEl>
                                          </p:spTgt>
                                        </p:tgtEl>
                                        <p:attrNameLst>
                                          <p:attrName>style.visibility</p:attrName>
                                        </p:attrNameLst>
                                      </p:cBhvr>
                                      <p:to>
                                        <p:strVal val="visible"/>
                                      </p:to>
                                    </p:set>
                                    <p:anim calcmode="lin" valueType="num">
                                      <p:cBhvr additive="base">
                                        <p:cTn id="29" dur="500" fill="hold"/>
                                        <p:tgtEl>
                                          <p:spTgt spid="34819">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48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p:txBody>
          <a:bodyPr/>
          <a:lstStyle/>
          <a:p>
            <a:r>
              <a:rPr lang="en-GB" dirty="0" smtClean="0"/>
              <a:t>Patents – the SPC</a:t>
            </a:r>
          </a:p>
        </p:txBody>
      </p:sp>
      <p:sp>
        <p:nvSpPr>
          <p:cNvPr id="34819" name="Rectangle 1027"/>
          <p:cNvSpPr>
            <a:spLocks noGrp="1" noChangeArrowheads="1"/>
          </p:cNvSpPr>
          <p:nvPr>
            <p:ph idx="1"/>
          </p:nvPr>
        </p:nvSpPr>
        <p:spPr/>
        <p:txBody>
          <a:bodyPr/>
          <a:lstStyle/>
          <a:p>
            <a:r>
              <a:rPr lang="en-GB" dirty="0" smtClean="0"/>
              <a:t>Standard patent term is 20 years: because pharmaceuticals have a prolonged development process, major patent jurisdictions have additional protection available </a:t>
            </a:r>
          </a:p>
          <a:p>
            <a:r>
              <a:rPr lang="en-GB" dirty="0" smtClean="0"/>
              <a:t>In the EU, this is called a Supplementary Protection Certificate (SPC)</a:t>
            </a:r>
          </a:p>
          <a:p>
            <a:r>
              <a:rPr lang="en-GB" dirty="0" smtClean="0"/>
              <a:t>A SPC applies from the date of first marketing of a product within the EU (plus the EEA and Switzerland), and extends the effective base patent life for up to 5 years, to allow up to a maximum of 15 years exclusivity</a:t>
            </a:r>
          </a:p>
          <a:p>
            <a:r>
              <a:rPr lang="en-GB" dirty="0" smtClean="0"/>
              <a:t>Applies only to the base patent, not to any subsequent patents</a:t>
            </a:r>
          </a:p>
          <a:p>
            <a:endParaRPr lang="en-GB" dirty="0" smtClean="0"/>
          </a:p>
        </p:txBody>
      </p:sp>
      <p:sp>
        <p:nvSpPr>
          <p:cNvPr id="4" name="Slide Number Placeholder 3"/>
          <p:cNvSpPr>
            <a:spLocks noGrp="1"/>
          </p:cNvSpPr>
          <p:nvPr>
            <p:ph type="sldNum" sz="quarter" idx="12"/>
          </p:nvPr>
        </p:nvSpPr>
        <p:spPr/>
        <p:txBody>
          <a:bodyPr/>
          <a:lstStyle/>
          <a:p>
            <a:fld id="{FD09DD7A-66EE-49E9-A6E5-4CCA80F22981}" type="slidenum">
              <a:rPr lang="en-GB" smtClean="0"/>
              <a:pPr/>
              <a:t>18</a:t>
            </a:fld>
            <a:endParaRPr lang="en-GB"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48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4819">
                                            <p:txEl>
                                              <p:pRg st="0" end="0"/>
                                            </p:txEl>
                                          </p:spTgt>
                                        </p:tgtEl>
                                        <p:attrNameLst>
                                          <p:attrName>style.visibility</p:attrName>
                                        </p:attrNameLst>
                                      </p:cBhvr>
                                      <p:to>
                                        <p:strVal val="visible"/>
                                      </p:to>
                                    </p:set>
                                    <p:anim calcmode="lin" valueType="num">
                                      <p:cBhvr additive="base">
                                        <p:cTn id="11"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4819">
                                            <p:txEl>
                                              <p:pRg st="1" end="1"/>
                                            </p:txEl>
                                          </p:spTgt>
                                        </p:tgtEl>
                                        <p:attrNameLst>
                                          <p:attrName>style.visibility</p:attrName>
                                        </p:attrNameLst>
                                      </p:cBhvr>
                                      <p:to>
                                        <p:strVal val="visible"/>
                                      </p:to>
                                    </p:set>
                                    <p:anim calcmode="lin" valueType="num">
                                      <p:cBhvr additive="base">
                                        <p:cTn id="17"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4819">
                                            <p:txEl>
                                              <p:pRg st="2" end="2"/>
                                            </p:txEl>
                                          </p:spTgt>
                                        </p:tgtEl>
                                        <p:attrNameLst>
                                          <p:attrName>style.visibility</p:attrName>
                                        </p:attrNameLst>
                                      </p:cBhvr>
                                      <p:to>
                                        <p:strVal val="visible"/>
                                      </p:to>
                                    </p:set>
                                    <p:anim calcmode="lin" valueType="num">
                                      <p:cBhvr additive="base">
                                        <p:cTn id="23" dur="5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4819">
                                            <p:txEl>
                                              <p:pRg st="3" end="3"/>
                                            </p:txEl>
                                          </p:spTgt>
                                        </p:tgtEl>
                                        <p:attrNameLst>
                                          <p:attrName>style.visibility</p:attrName>
                                        </p:attrNameLst>
                                      </p:cBhvr>
                                      <p:to>
                                        <p:strVal val="visible"/>
                                      </p:to>
                                    </p:set>
                                    <p:anim calcmode="lin" valueType="num">
                                      <p:cBhvr additive="base">
                                        <p:cTn id="29" dur="500" fill="hold"/>
                                        <p:tgtEl>
                                          <p:spTgt spid="34819">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48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dirty="0" smtClean="0"/>
              <a:t>The regulatory agencies</a:t>
            </a:r>
          </a:p>
        </p:txBody>
      </p:sp>
      <p:sp>
        <p:nvSpPr>
          <p:cNvPr id="9219" name="Rectangle 3"/>
          <p:cNvSpPr>
            <a:spLocks noGrp="1" noChangeArrowheads="1"/>
          </p:cNvSpPr>
          <p:nvPr>
            <p:ph idx="1"/>
          </p:nvPr>
        </p:nvSpPr>
        <p:spPr/>
        <p:txBody>
          <a:bodyPr/>
          <a:lstStyle/>
          <a:p>
            <a:r>
              <a:rPr lang="en-GB" dirty="0" smtClean="0"/>
              <a:t>Three major examples – MHRA (Medicines and Healthcare products Regulatory Agency, UK), EMA (European Medicines Agency, EU and EEA), and FDA (Food and Drugs Agency, US)</a:t>
            </a:r>
          </a:p>
          <a:p>
            <a:pPr lvl="1"/>
            <a:r>
              <a:rPr lang="en-GB" dirty="0" smtClean="0"/>
              <a:t>The US is the world’s most profitable pharmaceutical market so most drugs will be launched there</a:t>
            </a:r>
          </a:p>
          <a:p>
            <a:r>
              <a:rPr lang="en-GB" dirty="0" smtClean="0"/>
              <a:t>General requirements for data very similar and a common format for submissions has been agreed</a:t>
            </a:r>
          </a:p>
          <a:p>
            <a:r>
              <a:rPr lang="en-GB" dirty="0" smtClean="0"/>
              <a:t>Other countries have their own agencies which operate similarly</a:t>
            </a:r>
          </a:p>
          <a:p>
            <a:pPr lvl="1"/>
            <a:r>
              <a:rPr lang="en-GB" dirty="0" smtClean="0"/>
              <a:t>May get cooperation – e.g. Canada / Australia / New Zealand / Scandinavia</a:t>
            </a:r>
          </a:p>
          <a:p>
            <a:endParaRPr lang="en-GB" dirty="0" smtClean="0"/>
          </a:p>
        </p:txBody>
      </p:sp>
      <p:sp>
        <p:nvSpPr>
          <p:cNvPr id="4" name="Slide Number Placeholder 3"/>
          <p:cNvSpPr>
            <a:spLocks noGrp="1"/>
          </p:cNvSpPr>
          <p:nvPr>
            <p:ph type="sldNum" sz="quarter" idx="12"/>
          </p:nvPr>
        </p:nvSpPr>
        <p:spPr/>
        <p:txBody>
          <a:bodyPr/>
          <a:lstStyle/>
          <a:p>
            <a:fld id="{FD09DD7A-66EE-49E9-A6E5-4CCA80F22981}" type="slidenum">
              <a:rPr lang="en-GB" smtClean="0"/>
              <a:pPr/>
              <a:t>19</a:t>
            </a:fld>
            <a:endParaRPr lang="en-GB"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ssolve">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dissolve">
                                      <p:cBhvr>
                                        <p:cTn id="12" dur="500"/>
                                        <p:tgtEl>
                                          <p:spTgt spid="9219">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9219">
                                            <p:txEl>
                                              <p:pRg st="1" end="1"/>
                                            </p:txEl>
                                          </p:spTgt>
                                        </p:tgtEl>
                                        <p:attrNameLst>
                                          <p:attrName>style.visibility</p:attrName>
                                        </p:attrNameLst>
                                      </p:cBhvr>
                                      <p:to>
                                        <p:strVal val="visible"/>
                                      </p:to>
                                    </p:set>
                                    <p:animEffect transition="in" filter="dissolve">
                                      <p:cBhvr>
                                        <p:cTn id="15" dur="500"/>
                                        <p:tgtEl>
                                          <p:spTgt spid="921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219">
                                            <p:txEl>
                                              <p:pRg st="2" end="2"/>
                                            </p:txEl>
                                          </p:spTgt>
                                        </p:tgtEl>
                                        <p:attrNameLst>
                                          <p:attrName>style.visibility</p:attrName>
                                        </p:attrNameLst>
                                      </p:cBhvr>
                                      <p:to>
                                        <p:strVal val="visible"/>
                                      </p:to>
                                    </p:set>
                                    <p:animEffect transition="in" filter="dissolve">
                                      <p:cBhvr>
                                        <p:cTn id="20" dur="500"/>
                                        <p:tgtEl>
                                          <p:spTgt spid="921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Effect transition="in" filter="dissolve">
                                      <p:cBhvr>
                                        <p:cTn id="25" dur="500"/>
                                        <p:tgtEl>
                                          <p:spTgt spid="9219">
                                            <p:txEl>
                                              <p:pRg st="3" end="3"/>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9219">
                                            <p:txEl>
                                              <p:pRg st="4" end="4"/>
                                            </p:txEl>
                                          </p:spTgt>
                                        </p:tgtEl>
                                        <p:attrNameLst>
                                          <p:attrName>style.visibility</p:attrName>
                                        </p:attrNameLst>
                                      </p:cBhvr>
                                      <p:to>
                                        <p:strVal val="visible"/>
                                      </p:to>
                                    </p:set>
                                    <p:animEffect transition="in" filter="dissolve">
                                      <p:cBhvr>
                                        <p:cTn id="28"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dirty="0" smtClean="0"/>
              <a:t>Objectives</a:t>
            </a:r>
          </a:p>
        </p:txBody>
      </p:sp>
      <p:sp>
        <p:nvSpPr>
          <p:cNvPr id="7171" name="Rectangle 3"/>
          <p:cNvSpPr>
            <a:spLocks noGrp="1" noChangeArrowheads="1"/>
          </p:cNvSpPr>
          <p:nvPr>
            <p:ph idx="1"/>
          </p:nvPr>
        </p:nvSpPr>
        <p:spPr/>
        <p:txBody>
          <a:bodyPr/>
          <a:lstStyle/>
          <a:p>
            <a:r>
              <a:rPr lang="en-GB" dirty="0" smtClean="0"/>
              <a:t>This presentation aims to give some understanding of:</a:t>
            </a:r>
          </a:p>
          <a:p>
            <a:r>
              <a:rPr lang="en-GB" dirty="0" smtClean="0"/>
              <a:t>the ‘life-cycle’ of a medicine</a:t>
            </a:r>
          </a:p>
          <a:p>
            <a:r>
              <a:rPr lang="en-GB" dirty="0" smtClean="0"/>
              <a:t>the way medicines are regulated and some of the major organisations involved</a:t>
            </a:r>
          </a:p>
          <a:p>
            <a:r>
              <a:rPr lang="en-GB" dirty="0" smtClean="0"/>
              <a:t>some of the ways drugs can reach patients before full licensing</a:t>
            </a:r>
          </a:p>
          <a:p>
            <a:endParaRPr lang="en-GB" dirty="0" smtClean="0"/>
          </a:p>
        </p:txBody>
      </p:sp>
      <p:sp>
        <p:nvSpPr>
          <p:cNvPr id="7" name="Slide Number Placeholder 6"/>
          <p:cNvSpPr>
            <a:spLocks noGrp="1"/>
          </p:cNvSpPr>
          <p:nvPr>
            <p:ph type="sldNum" sz="quarter" idx="12"/>
          </p:nvPr>
        </p:nvSpPr>
        <p:spPr/>
        <p:txBody>
          <a:bodyPr/>
          <a:lstStyle/>
          <a:p>
            <a:fld id="{FD09DD7A-66EE-49E9-A6E5-4CCA80F22981}" type="slidenum">
              <a:rPr lang="en-GB" smtClean="0"/>
              <a:pPr/>
              <a:t>2</a:t>
            </a:fld>
            <a:endParaRPr lang="en-GB"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1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anim calcmode="lin" valueType="num">
                                      <p:cBhvr additive="base">
                                        <p:cTn id="11"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 calcmode="lin" valueType="num">
                                      <p:cBhvr additive="base">
                                        <p:cTn id="17"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171">
                                            <p:txEl>
                                              <p:pRg st="2" end="2"/>
                                            </p:txEl>
                                          </p:spTgt>
                                        </p:tgtEl>
                                        <p:attrNameLst>
                                          <p:attrName>style.visibility</p:attrName>
                                        </p:attrNameLst>
                                      </p:cBhvr>
                                      <p:to>
                                        <p:strVal val="visible"/>
                                      </p:to>
                                    </p:set>
                                    <p:anim calcmode="lin" valueType="num">
                                      <p:cBhvr additive="base">
                                        <p:cTn id="23"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171">
                                            <p:txEl>
                                              <p:pRg st="3" end="3"/>
                                            </p:txEl>
                                          </p:spTgt>
                                        </p:tgtEl>
                                        <p:attrNameLst>
                                          <p:attrName>style.visibility</p:attrName>
                                        </p:attrNameLst>
                                      </p:cBhvr>
                                      <p:to>
                                        <p:strVal val="visible"/>
                                      </p:to>
                                    </p:set>
                                    <p:anim calcmode="lin" valueType="num">
                                      <p:cBhvr additive="base">
                                        <p:cTn id="29"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GB" dirty="0" smtClean="0"/>
              <a:t>Why medicines regulation?</a:t>
            </a:r>
          </a:p>
        </p:txBody>
      </p:sp>
      <p:sp>
        <p:nvSpPr>
          <p:cNvPr id="35843" name="Rectangle 3"/>
          <p:cNvSpPr>
            <a:spLocks noGrp="1" noChangeArrowheads="1"/>
          </p:cNvSpPr>
          <p:nvPr>
            <p:ph idx="1"/>
          </p:nvPr>
        </p:nvSpPr>
        <p:spPr>
          <a:xfrm>
            <a:off x="685800" y="1828800"/>
            <a:ext cx="7772400" cy="2438400"/>
          </a:xfrm>
        </p:spPr>
        <p:txBody>
          <a:bodyPr/>
          <a:lstStyle/>
          <a:p>
            <a:r>
              <a:rPr lang="en-GB" sz="3600" dirty="0" smtClean="0"/>
              <a:t>Why do virtually all countries heavily regulate the market in medicines – even the U.S., the epitome of free-market capitalism?</a:t>
            </a:r>
          </a:p>
        </p:txBody>
      </p:sp>
      <p:sp>
        <p:nvSpPr>
          <p:cNvPr id="4" name="Slide Number Placeholder 3"/>
          <p:cNvSpPr>
            <a:spLocks noGrp="1"/>
          </p:cNvSpPr>
          <p:nvPr>
            <p:ph type="sldNum" sz="quarter" idx="12"/>
          </p:nvPr>
        </p:nvSpPr>
        <p:spPr/>
        <p:txBody>
          <a:bodyPr/>
          <a:lstStyle/>
          <a:p>
            <a:pPr>
              <a:defRPr/>
            </a:pPr>
            <a:fld id="{FD09DD7A-66EE-49E9-A6E5-4CCA80F22981}" type="slidenum">
              <a:rPr lang="en-GB" smtClean="0"/>
              <a:pPr>
                <a:defRPr/>
              </a:pPr>
              <a:t>20</a:t>
            </a:fld>
            <a:endParaRPr lang="en-GB"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dissolve">
                                      <p:cBhvr>
                                        <p:cTn id="7" dur="500"/>
                                        <p:tgtEl>
                                          <p:spTgt spid="35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dissolve">
                                      <p:cBhvr>
                                        <p:cTn id="12" dur="500"/>
                                        <p:tgtEl>
                                          <p:spTgt spid="358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t="2299" b="2299"/>
          <a:stretch>
            <a:fillRect/>
          </a:stretch>
        </p:blipFill>
        <p:spPr bwMode="auto">
          <a:xfrm>
            <a:off x="914400" y="404664"/>
            <a:ext cx="75438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F37AA299-36E6-441F-ABEF-7B434363CD49}" type="slidenum">
              <a:rPr lang="en-GB" smtClean="0"/>
              <a:pPr>
                <a:defRPr/>
              </a:pPr>
              <a:t>21</a:t>
            </a:fld>
            <a:endParaRPr lang="en-GB" dirty="0"/>
          </a:p>
        </p:txBody>
      </p:sp>
    </p:spTree>
  </p:cSld>
  <p:clrMapOvr>
    <a:masterClrMapping/>
  </p:clrMapOvr>
  <p:transition>
    <p:zoom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76672"/>
            <a:ext cx="6248400" cy="620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F37AA299-36E6-441F-ABEF-7B434363CD49}" type="slidenum">
              <a:rPr lang="en-GB" smtClean="0"/>
              <a:pPr>
                <a:defRPr/>
              </a:pPr>
              <a:t>22</a:t>
            </a:fld>
            <a:endParaRPr lang="en-GB" dirty="0"/>
          </a:p>
        </p:txBody>
      </p:sp>
    </p:spTree>
  </p:cSld>
  <p:clrMapOvr>
    <a:masterClrMapping/>
  </p:clrMapOvr>
  <p:transition>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54575"/>
            <a:ext cx="3522328" cy="393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293096"/>
            <a:ext cx="3949106" cy="2459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4056" y="476706"/>
            <a:ext cx="3106737" cy="499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9" name="Text Box 7"/>
          <p:cNvSpPr txBox="1">
            <a:spLocks noChangeArrowheads="1"/>
          </p:cNvSpPr>
          <p:nvPr/>
        </p:nvSpPr>
        <p:spPr bwMode="auto">
          <a:xfrm>
            <a:off x="7059834" y="5376118"/>
            <a:ext cx="187233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indent="-228600">
              <a:defRPr sz="2400">
                <a:solidFill>
                  <a:schemeClr val="tx1"/>
                </a:solidFill>
                <a:latin typeface="Perpetua" pitchFamily="18" charset="0"/>
              </a:defRPr>
            </a:lvl3pPr>
            <a:lvl4pPr marL="1600200" indent="-228600">
              <a:defRPr sz="2400">
                <a:solidFill>
                  <a:schemeClr val="tx1"/>
                </a:solidFill>
                <a:latin typeface="Perpetua" pitchFamily="18" charset="0"/>
              </a:defRPr>
            </a:lvl4pPr>
            <a:lvl5pPr marL="2057400" indent="-228600">
              <a:defRPr sz="2400">
                <a:solidFill>
                  <a:schemeClr val="tx1"/>
                </a:solidFill>
                <a:latin typeface="Perpetua" pitchFamily="18" charset="0"/>
              </a:defRPr>
            </a:lvl5pPr>
            <a:lvl6pPr marL="2514600" indent="-228600" eaLnBrk="0" fontAlgn="base" hangingPunct="0">
              <a:spcBef>
                <a:spcPct val="0"/>
              </a:spcBef>
              <a:spcAft>
                <a:spcPct val="0"/>
              </a:spcAft>
              <a:defRPr sz="2400">
                <a:solidFill>
                  <a:schemeClr val="tx1"/>
                </a:solidFill>
                <a:latin typeface="Perpetua" pitchFamily="18" charset="0"/>
              </a:defRPr>
            </a:lvl6pPr>
            <a:lvl7pPr marL="2971800" indent="-228600" eaLnBrk="0" fontAlgn="base" hangingPunct="0">
              <a:spcBef>
                <a:spcPct val="0"/>
              </a:spcBef>
              <a:spcAft>
                <a:spcPct val="0"/>
              </a:spcAft>
              <a:defRPr sz="2400">
                <a:solidFill>
                  <a:schemeClr val="tx1"/>
                </a:solidFill>
                <a:latin typeface="Perpetua" pitchFamily="18" charset="0"/>
              </a:defRPr>
            </a:lvl7pPr>
            <a:lvl8pPr marL="3429000" indent="-228600" eaLnBrk="0" fontAlgn="base" hangingPunct="0">
              <a:spcBef>
                <a:spcPct val="0"/>
              </a:spcBef>
              <a:spcAft>
                <a:spcPct val="0"/>
              </a:spcAft>
              <a:defRPr sz="2400">
                <a:solidFill>
                  <a:schemeClr val="tx1"/>
                </a:solidFill>
                <a:latin typeface="Perpetua" pitchFamily="18" charset="0"/>
              </a:defRPr>
            </a:lvl8pPr>
            <a:lvl9pPr marL="3886200" indent="-228600" eaLnBrk="0" fontAlgn="base" hangingPunct="0">
              <a:spcBef>
                <a:spcPct val="0"/>
              </a:spcBef>
              <a:spcAft>
                <a:spcPct val="0"/>
              </a:spcAft>
              <a:defRPr sz="2400">
                <a:solidFill>
                  <a:schemeClr val="tx1"/>
                </a:solidFill>
                <a:latin typeface="Perpetua" pitchFamily="18" charset="0"/>
              </a:defRPr>
            </a:lvl9pPr>
          </a:lstStyle>
          <a:p>
            <a:pPr>
              <a:spcBef>
                <a:spcPct val="50000"/>
              </a:spcBef>
            </a:pPr>
            <a:r>
              <a:rPr lang="en-GB" sz="1600" dirty="0" smtClean="0">
                <a:latin typeface="Calibri" panose="020F0502020204030204" pitchFamily="34" charset="0"/>
              </a:rPr>
              <a:t>Original formulation contains</a:t>
            </a:r>
            <a:r>
              <a:rPr lang="en-GB" sz="1600" dirty="0">
                <a:latin typeface="Calibri" panose="020F0502020204030204" pitchFamily="34" charset="0"/>
              </a:rPr>
              <a:t>: laudanum (opium tincture), tincture of cannabis and chloroform.</a:t>
            </a:r>
          </a:p>
        </p:txBody>
      </p:sp>
      <p:sp>
        <p:nvSpPr>
          <p:cNvPr id="4" name="Slide Number Placeholder 3"/>
          <p:cNvSpPr>
            <a:spLocks noGrp="1"/>
          </p:cNvSpPr>
          <p:nvPr>
            <p:ph type="sldNum" sz="quarter" idx="12"/>
          </p:nvPr>
        </p:nvSpPr>
        <p:spPr/>
        <p:txBody>
          <a:bodyPr/>
          <a:lstStyle/>
          <a:p>
            <a:pPr>
              <a:defRPr/>
            </a:pPr>
            <a:fld id="{F37AA299-36E6-441F-ABEF-7B434363CD49}" type="slidenum">
              <a:rPr lang="en-GB" smtClean="0"/>
              <a:pPr>
                <a:defRPr/>
              </a:pPr>
              <a:t>23</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checkerboard(across)">
                                      <p:cBhvr>
                                        <p:cTn id="7" dur="500"/>
                                        <p:tgtEl>
                                          <p:spTgt spid="4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9157"/>
                                        </p:tgtEl>
                                        <p:attrNameLst>
                                          <p:attrName>style.visibility</p:attrName>
                                        </p:attrNameLst>
                                      </p:cBhvr>
                                      <p:to>
                                        <p:strVal val="visible"/>
                                      </p:to>
                                    </p:set>
                                    <p:animEffect transition="in" filter="checkerboard(across)">
                                      <p:cBhvr>
                                        <p:cTn id="12" dur="500"/>
                                        <p:tgtEl>
                                          <p:spTgt spid="491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49158"/>
                                        </p:tgtEl>
                                        <p:attrNameLst>
                                          <p:attrName>style.visibility</p:attrName>
                                        </p:attrNameLst>
                                      </p:cBhvr>
                                      <p:to>
                                        <p:strVal val="visible"/>
                                      </p:to>
                                    </p:set>
                                    <p:animEffect transition="in" filter="checkerboard(across)">
                                      <p:cBhvr>
                                        <p:cTn id="17" dur="500"/>
                                        <p:tgtEl>
                                          <p:spTgt spid="49158"/>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49159"/>
                                        </p:tgtEl>
                                        <p:attrNameLst>
                                          <p:attrName>style.visibility</p:attrName>
                                        </p:attrNameLst>
                                      </p:cBhvr>
                                      <p:to>
                                        <p:strVal val="visible"/>
                                      </p:to>
                                    </p:set>
                                    <p:animEffect transition="in" filter="checkerboard(across)">
                                      <p:cBhvr>
                                        <p:cTn id="21" dur="500"/>
                                        <p:tgtEl>
                                          <p:spTgt spid="4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extBox 1"/>
          <p:cNvSpPr txBox="1"/>
          <p:nvPr/>
        </p:nvSpPr>
        <p:spPr>
          <a:xfrm>
            <a:off x="5400724" y="3443546"/>
            <a:ext cx="3360101" cy="1323439"/>
          </a:xfrm>
          <a:prstGeom prst="rect">
            <a:avLst/>
          </a:prstGeom>
        </p:spPr>
        <p:txBody>
          <a:bodyPr wrap="square" rtlCol="0">
            <a:spAutoFit/>
          </a:bodyPr>
          <a:lstStyle/>
          <a:p>
            <a:r>
              <a:rPr lang="en-GB" sz="2000" dirty="0" smtClean="0"/>
              <a:t>Dr Sibley’s Re-animating Solar Tincture: for restoration of life in cases of sudden death – Britain, late 1700’s to early 1800’s.</a:t>
            </a:r>
            <a:endParaRPr lang="en-GB" sz="2000" dirty="0"/>
          </a:p>
        </p:txBody>
      </p:sp>
      <p:pic>
        <p:nvPicPr>
          <p:cNvPr id="4916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50" y="573083"/>
            <a:ext cx="8181975" cy="506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fld id="{F37AA299-36E6-441F-ABEF-7B434363CD49}" type="slidenum">
              <a:rPr lang="en-GB" smtClean="0"/>
              <a:pPr>
                <a:defRPr/>
              </a:pPr>
              <a:t>24</a:t>
            </a:fld>
            <a:endParaRPr lang="en-GB" dirty="0"/>
          </a:p>
        </p:txBody>
      </p:sp>
    </p:spTree>
    <p:extLst>
      <p:ext uri="{BB962C8B-B14F-4D97-AF65-F5344CB8AC3E}">
        <p14:creationId xmlns:p14="http://schemas.microsoft.com/office/powerpoint/2010/main" val="4286863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9160"/>
                                        </p:tgtEl>
                                      </p:cBhvr>
                                    </p:animEffect>
                                    <p:set>
                                      <p:cBhvr>
                                        <p:cTn id="7" dur="1" fill="hold">
                                          <p:stCondLst>
                                            <p:cond delay="499"/>
                                          </p:stCondLst>
                                        </p:cTn>
                                        <p:tgtEl>
                                          <p:spTgt spid="491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6115050" cy="600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useBgFill="1">
        <p:nvSpPr>
          <p:cNvPr id="2" name="TextBox 1"/>
          <p:cNvSpPr txBox="1"/>
          <p:nvPr/>
        </p:nvSpPr>
        <p:spPr>
          <a:xfrm>
            <a:off x="6660232" y="2996952"/>
            <a:ext cx="2351989" cy="1569660"/>
          </a:xfrm>
          <a:prstGeom prst="rect">
            <a:avLst/>
          </a:prstGeom>
        </p:spPr>
        <p:txBody>
          <a:bodyPr wrap="square" rtlCol="0">
            <a:spAutoFit/>
          </a:bodyPr>
          <a:lstStyle/>
          <a:p>
            <a:pPr>
              <a:spcBef>
                <a:spcPct val="50000"/>
              </a:spcBef>
            </a:pPr>
            <a:r>
              <a:rPr lang="en-GB" sz="1600" dirty="0">
                <a:latin typeface="Calibri" panose="020F0502020204030204" pitchFamily="34" charset="0"/>
              </a:rPr>
              <a:t>Dr </a:t>
            </a:r>
            <a:r>
              <a:rPr lang="en-GB" sz="1600" dirty="0" smtClean="0">
                <a:latin typeface="Calibri" panose="020F0502020204030204" pitchFamily="34" charset="0"/>
              </a:rPr>
              <a:t>Sibly’s </a:t>
            </a:r>
            <a:r>
              <a:rPr lang="en-GB" sz="1600" dirty="0">
                <a:latin typeface="Calibri" panose="020F0502020204030204" pitchFamily="34" charset="0"/>
              </a:rPr>
              <a:t>Re-animating Solar Tincture: for restoration of life in cases of sudden death – Britain, late 1700’s to early 1800’s.</a:t>
            </a:r>
          </a:p>
        </p:txBody>
      </p:sp>
      <p:sp>
        <p:nvSpPr>
          <p:cNvPr id="5" name="Slide Number Placeholder 4"/>
          <p:cNvSpPr>
            <a:spLocks noGrp="1"/>
          </p:cNvSpPr>
          <p:nvPr>
            <p:ph type="sldNum" sz="quarter" idx="12"/>
          </p:nvPr>
        </p:nvSpPr>
        <p:spPr/>
        <p:txBody>
          <a:bodyPr/>
          <a:lstStyle/>
          <a:p>
            <a:pPr>
              <a:defRPr/>
            </a:pPr>
            <a:fld id="{F37AA299-36E6-441F-ABEF-7B434363CD49}" type="slidenum">
              <a:rPr lang="en-GB" smtClean="0"/>
              <a:pPr>
                <a:defRPr/>
              </a:pPr>
              <a:t>25</a:t>
            </a:fld>
            <a:endParaRPr lang="en-GB" dirty="0"/>
          </a:p>
        </p:txBody>
      </p:sp>
    </p:spTree>
    <p:extLst>
      <p:ext uri="{BB962C8B-B14F-4D97-AF65-F5344CB8AC3E}">
        <p14:creationId xmlns:p14="http://schemas.microsoft.com/office/powerpoint/2010/main" val="3838959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 presetClass="entr" presetSubtype="10"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dirty="0" smtClean="0"/>
              <a:t>Medicines regulation history</a:t>
            </a:r>
          </a:p>
        </p:txBody>
      </p:sp>
      <p:sp>
        <p:nvSpPr>
          <p:cNvPr id="36867" name="Rectangle 3"/>
          <p:cNvSpPr>
            <a:spLocks noGrp="1" noChangeArrowheads="1"/>
          </p:cNvSpPr>
          <p:nvPr>
            <p:ph idx="1"/>
          </p:nvPr>
        </p:nvSpPr>
        <p:spPr/>
        <p:txBody>
          <a:bodyPr/>
          <a:lstStyle/>
          <a:p>
            <a:r>
              <a:rPr lang="en-GB" dirty="0" smtClean="0"/>
              <a:t>First steps (late 1800’s) mainly commercial - to control adulteration</a:t>
            </a:r>
          </a:p>
          <a:p>
            <a:r>
              <a:rPr lang="en-GB" dirty="0" smtClean="0"/>
              <a:t>An offshoot of food regulations intended to stop unscrupulous merchants adulterating products</a:t>
            </a:r>
          </a:p>
          <a:p>
            <a:r>
              <a:rPr lang="en-GB" dirty="0" smtClean="0"/>
              <a:t>Then extended to misleading labelling - e.g. alcohol, opiates, had to be declared if present </a:t>
            </a:r>
          </a:p>
          <a:p>
            <a:r>
              <a:rPr lang="en-GB" dirty="0" smtClean="0"/>
              <a:t>In the US, forerunner of the FDA appeared in late 1800’s and modern functions started by Pure Food and Drugs Act 1906 </a:t>
            </a:r>
          </a:p>
          <a:p>
            <a:r>
              <a:rPr lang="en-GB" dirty="0" smtClean="0"/>
              <a:t>In UK, a Parliamentary Select Commission was set up in 1912 after two BMA reports on patent medicines, but its report, published on 4th August 1914, was overtaken by the war </a:t>
            </a:r>
          </a:p>
        </p:txBody>
      </p:sp>
      <p:sp>
        <p:nvSpPr>
          <p:cNvPr id="4" name="Slide Number Placeholder 3"/>
          <p:cNvSpPr>
            <a:spLocks noGrp="1"/>
          </p:cNvSpPr>
          <p:nvPr>
            <p:ph type="sldNum" sz="quarter" idx="12"/>
          </p:nvPr>
        </p:nvSpPr>
        <p:spPr/>
        <p:txBody>
          <a:bodyPr/>
          <a:lstStyle/>
          <a:p>
            <a:fld id="{FD09DD7A-66EE-49E9-A6E5-4CCA80F22981}" type="slidenum">
              <a:rPr lang="en-GB" smtClean="0"/>
              <a:pPr/>
              <a:t>26</a:t>
            </a:fld>
            <a:endParaRPr lang="en-GB"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ssolve">
                                      <p:cBhvr>
                                        <p:cTn id="7" dur="5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dissolve">
                                      <p:cBhvr>
                                        <p:cTn id="12" dur="500"/>
                                        <p:tgtEl>
                                          <p:spTgt spid="368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867">
                                            <p:txEl>
                                              <p:pRg st="1" end="1"/>
                                            </p:txEl>
                                          </p:spTgt>
                                        </p:tgtEl>
                                        <p:attrNameLst>
                                          <p:attrName>style.visibility</p:attrName>
                                        </p:attrNameLst>
                                      </p:cBhvr>
                                      <p:to>
                                        <p:strVal val="visible"/>
                                      </p:to>
                                    </p:set>
                                    <p:animEffect transition="in" filter="dissolve">
                                      <p:cBhvr>
                                        <p:cTn id="17" dur="500"/>
                                        <p:tgtEl>
                                          <p:spTgt spid="368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867">
                                            <p:txEl>
                                              <p:pRg st="2" end="2"/>
                                            </p:txEl>
                                          </p:spTgt>
                                        </p:tgtEl>
                                        <p:attrNameLst>
                                          <p:attrName>style.visibility</p:attrName>
                                        </p:attrNameLst>
                                      </p:cBhvr>
                                      <p:to>
                                        <p:strVal val="visible"/>
                                      </p:to>
                                    </p:set>
                                    <p:animEffect transition="in" filter="dissolve">
                                      <p:cBhvr>
                                        <p:cTn id="22" dur="500"/>
                                        <p:tgtEl>
                                          <p:spTgt spid="3686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867">
                                            <p:txEl>
                                              <p:pRg st="3" end="3"/>
                                            </p:txEl>
                                          </p:spTgt>
                                        </p:tgtEl>
                                        <p:attrNameLst>
                                          <p:attrName>style.visibility</p:attrName>
                                        </p:attrNameLst>
                                      </p:cBhvr>
                                      <p:to>
                                        <p:strVal val="visible"/>
                                      </p:to>
                                    </p:set>
                                    <p:animEffect transition="in" filter="dissolve">
                                      <p:cBhvr>
                                        <p:cTn id="27" dur="500"/>
                                        <p:tgtEl>
                                          <p:spTgt spid="3686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6867">
                                            <p:txEl>
                                              <p:pRg st="4" end="4"/>
                                            </p:txEl>
                                          </p:spTgt>
                                        </p:tgtEl>
                                        <p:attrNameLst>
                                          <p:attrName>style.visibility</p:attrName>
                                        </p:attrNameLst>
                                      </p:cBhvr>
                                      <p:to>
                                        <p:strVal val="visible"/>
                                      </p:to>
                                    </p:set>
                                    <p:animEffect transition="in" filter="dissolve">
                                      <p:cBhvr>
                                        <p:cTn id="32" dur="5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5" name="Rectangle 7"/>
          <p:cNvSpPr>
            <a:spLocks noGrp="1" noChangeArrowheads="1"/>
          </p:cNvSpPr>
          <p:nvPr>
            <p:ph type="title"/>
          </p:nvPr>
        </p:nvSpPr>
        <p:spPr/>
        <p:txBody>
          <a:bodyPr/>
          <a:lstStyle/>
          <a:p>
            <a:r>
              <a:rPr lang="en-GB" dirty="0" smtClean="0"/>
              <a:t>Medicines regulation history </a:t>
            </a:r>
          </a:p>
        </p:txBody>
      </p:sp>
      <p:sp>
        <p:nvSpPr>
          <p:cNvPr id="37893" name="Rectangle 5"/>
          <p:cNvSpPr>
            <a:spLocks noGrp="1" noChangeArrowheads="1"/>
          </p:cNvSpPr>
          <p:nvPr>
            <p:ph idx="1"/>
          </p:nvPr>
        </p:nvSpPr>
        <p:spPr/>
        <p:txBody>
          <a:bodyPr/>
          <a:lstStyle/>
          <a:p>
            <a:r>
              <a:rPr lang="en-GB" dirty="0" smtClean="0"/>
              <a:t>In the middle of the 20th century, two incidents precipitated the basic outline of the regulatory structures in the U.S. and the U.K.</a:t>
            </a:r>
          </a:p>
          <a:p>
            <a:r>
              <a:rPr lang="en-GB" dirty="0" smtClean="0"/>
              <a:t>These major safety crises - a toxic sulphanilamide elixir in the U.S. (1937) and thalidomide in the U.K. (late 1950’s) - spurred the setup of government bodies to regulate medicines much more closely</a:t>
            </a:r>
          </a:p>
        </p:txBody>
      </p:sp>
      <p:sp>
        <p:nvSpPr>
          <p:cNvPr id="4" name="Slide Number Placeholder 3"/>
          <p:cNvSpPr>
            <a:spLocks noGrp="1"/>
          </p:cNvSpPr>
          <p:nvPr>
            <p:ph type="sldNum" sz="quarter" idx="12"/>
          </p:nvPr>
        </p:nvSpPr>
        <p:spPr/>
        <p:txBody>
          <a:bodyPr/>
          <a:lstStyle/>
          <a:p>
            <a:fld id="{FD09DD7A-66EE-49E9-A6E5-4CCA80F22981}" type="slidenum">
              <a:rPr lang="en-GB" smtClean="0"/>
              <a:pPr/>
              <a:t>27</a:t>
            </a:fld>
            <a:endParaRPr lang="en-GB"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dissolve">
                                      <p:cBhvr>
                                        <p:cTn id="7" dur="500"/>
                                        <p:tgtEl>
                                          <p:spTgt spid="378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3">
                                            <p:txEl>
                                              <p:pRg st="0" end="0"/>
                                            </p:txEl>
                                          </p:spTgt>
                                        </p:tgtEl>
                                        <p:attrNameLst>
                                          <p:attrName>style.visibility</p:attrName>
                                        </p:attrNameLst>
                                      </p:cBhvr>
                                      <p:to>
                                        <p:strVal val="visible"/>
                                      </p:to>
                                    </p:set>
                                    <p:animEffect transition="in" filter="dissolve">
                                      <p:cBhvr>
                                        <p:cTn id="12" dur="500"/>
                                        <p:tgtEl>
                                          <p:spTgt spid="3789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3">
                                            <p:txEl>
                                              <p:pRg st="1" end="1"/>
                                            </p:txEl>
                                          </p:spTgt>
                                        </p:tgtEl>
                                        <p:attrNameLst>
                                          <p:attrName>style.visibility</p:attrName>
                                        </p:attrNameLst>
                                      </p:cBhvr>
                                      <p:to>
                                        <p:strVal val="visible"/>
                                      </p:to>
                                    </p:set>
                                    <p:animEffect transition="in" filter="dissolve">
                                      <p:cBhvr>
                                        <p:cTn id="17" dur="500"/>
                                        <p:tgtEl>
                                          <p:spTgt spid="378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autoUpdateAnimBg="0"/>
      <p:bldP spid="3789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5" name="Rectangle 7"/>
          <p:cNvSpPr>
            <a:spLocks noGrp="1" noChangeArrowheads="1"/>
          </p:cNvSpPr>
          <p:nvPr>
            <p:ph type="title"/>
          </p:nvPr>
        </p:nvSpPr>
        <p:spPr/>
        <p:txBody>
          <a:bodyPr/>
          <a:lstStyle/>
          <a:p>
            <a:pPr>
              <a:defRPr/>
            </a:pPr>
            <a:r>
              <a:rPr lang="en-GB" dirty="0" smtClean="0"/>
              <a:t>Medicines regulation history - US </a:t>
            </a:r>
          </a:p>
        </p:txBody>
      </p:sp>
      <p:sp>
        <p:nvSpPr>
          <p:cNvPr id="37893" name="Rectangle 5"/>
          <p:cNvSpPr>
            <a:spLocks noGrp="1" noChangeArrowheads="1"/>
          </p:cNvSpPr>
          <p:nvPr>
            <p:ph idx="1"/>
          </p:nvPr>
        </p:nvSpPr>
        <p:spPr>
          <a:xfrm>
            <a:off x="3635896" y="1433910"/>
            <a:ext cx="5256584" cy="4947418"/>
          </a:xfrm>
        </p:spPr>
        <p:txBody>
          <a:bodyPr/>
          <a:lstStyle/>
          <a:p>
            <a:pPr>
              <a:lnSpc>
                <a:spcPct val="90000"/>
              </a:lnSpc>
            </a:pPr>
            <a:r>
              <a:rPr lang="en-GB" dirty="0" smtClean="0"/>
              <a:t>In 1937, a US pharmaceutical company produced a sulphanilamide elixir containing diethylene glycol as the solvent: the pharmacist responsible for formulating it was unaware of the toxicity of the solvent and over 100 people died of its effects. At that time, there was no requirement in the US for medicines to be safe. (</a:t>
            </a:r>
            <a:r>
              <a:rPr lang="en-GB" dirty="0" smtClean="0">
                <a:hlinkClick r:id="rId3"/>
              </a:rPr>
              <a:t>FDA report</a:t>
            </a:r>
            <a:r>
              <a:rPr lang="en-GB" dirty="0" smtClean="0"/>
              <a:t>).</a:t>
            </a:r>
          </a:p>
        </p:txBody>
      </p:sp>
      <p:sp>
        <p:nvSpPr>
          <p:cNvPr id="4" name="Slide Number Placeholder 3"/>
          <p:cNvSpPr>
            <a:spLocks noGrp="1"/>
          </p:cNvSpPr>
          <p:nvPr>
            <p:ph type="sldNum" sz="quarter" idx="12"/>
          </p:nvPr>
        </p:nvSpPr>
        <p:spPr/>
        <p:txBody>
          <a:bodyPr/>
          <a:lstStyle/>
          <a:p>
            <a:pPr>
              <a:defRPr/>
            </a:pPr>
            <a:fld id="{FD09DD7A-66EE-49E9-A6E5-4CCA80F22981}" type="slidenum">
              <a:rPr lang="en-GB" smtClean="0"/>
              <a:pPr>
                <a:defRPr/>
              </a:pPr>
              <a:t>28</a:t>
            </a:fld>
            <a:endParaRPr lang="en-GB" dirty="0"/>
          </a:p>
        </p:txBody>
      </p:sp>
      <p:pic>
        <p:nvPicPr>
          <p:cNvPr id="378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412776"/>
            <a:ext cx="24828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618968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dissolve">
                                      <p:cBhvr>
                                        <p:cTn id="7" dur="500"/>
                                        <p:tgtEl>
                                          <p:spTgt spid="378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3">
                                            <p:txEl>
                                              <p:pRg st="0" end="0"/>
                                            </p:txEl>
                                          </p:spTgt>
                                        </p:tgtEl>
                                        <p:attrNameLst>
                                          <p:attrName>style.visibility</p:attrName>
                                        </p:attrNameLst>
                                      </p:cBhvr>
                                      <p:to>
                                        <p:strVal val="visible"/>
                                      </p:to>
                                    </p:set>
                                    <p:animEffect transition="in" filter="dissolve">
                                      <p:cBhvr>
                                        <p:cTn id="12" dur="500"/>
                                        <p:tgtEl>
                                          <p:spTgt spid="3789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7890"/>
                                        </p:tgtEl>
                                        <p:attrNameLst>
                                          <p:attrName>style.visibility</p:attrName>
                                        </p:attrNameLst>
                                      </p:cBhvr>
                                      <p:to>
                                        <p:strVal val="visible"/>
                                      </p:to>
                                    </p:set>
                                    <p:animEffect transition="in" filter="dissolve">
                                      <p:cBhvr>
                                        <p:cTn id="17"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autoUpdateAnimBg="0"/>
      <p:bldP spid="3789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5" name="Rectangle 7"/>
          <p:cNvSpPr>
            <a:spLocks noGrp="1" noChangeArrowheads="1"/>
          </p:cNvSpPr>
          <p:nvPr>
            <p:ph type="title"/>
          </p:nvPr>
        </p:nvSpPr>
        <p:spPr/>
        <p:txBody>
          <a:bodyPr/>
          <a:lstStyle/>
          <a:p>
            <a:pPr>
              <a:defRPr/>
            </a:pPr>
            <a:r>
              <a:rPr lang="en-GB" dirty="0" smtClean="0"/>
              <a:t>Medicines regulation history UK</a:t>
            </a:r>
          </a:p>
        </p:txBody>
      </p:sp>
      <p:sp>
        <p:nvSpPr>
          <p:cNvPr id="37893" name="Rectangle 5"/>
          <p:cNvSpPr>
            <a:spLocks noGrp="1" noChangeArrowheads="1"/>
          </p:cNvSpPr>
          <p:nvPr>
            <p:ph idx="1"/>
          </p:nvPr>
        </p:nvSpPr>
        <p:spPr>
          <a:xfrm>
            <a:off x="5364088" y="1773238"/>
            <a:ext cx="3475112" cy="4495800"/>
          </a:xfrm>
        </p:spPr>
        <p:txBody>
          <a:bodyPr>
            <a:normAutofit/>
          </a:bodyPr>
          <a:lstStyle/>
          <a:p>
            <a:pPr>
              <a:lnSpc>
                <a:spcPct val="90000"/>
              </a:lnSpc>
            </a:pPr>
            <a:r>
              <a:rPr lang="en-GB" dirty="0" smtClean="0"/>
              <a:t>The outline of the thalidomide disaster is well known and details widely available: the </a:t>
            </a:r>
            <a:r>
              <a:rPr lang="en-GB" dirty="0" smtClean="0">
                <a:hlinkClick r:id="rId3"/>
              </a:rPr>
              <a:t>Science Museum</a:t>
            </a:r>
            <a:r>
              <a:rPr lang="en-GB" dirty="0" smtClean="0"/>
              <a:t> has a summary. </a:t>
            </a:r>
          </a:p>
        </p:txBody>
      </p:sp>
      <p:sp>
        <p:nvSpPr>
          <p:cNvPr id="4" name="Slide Number Placeholder 3"/>
          <p:cNvSpPr>
            <a:spLocks noGrp="1"/>
          </p:cNvSpPr>
          <p:nvPr>
            <p:ph type="sldNum" sz="quarter" idx="12"/>
          </p:nvPr>
        </p:nvSpPr>
        <p:spPr/>
        <p:txBody>
          <a:bodyPr/>
          <a:lstStyle/>
          <a:p>
            <a:pPr>
              <a:defRPr/>
            </a:pPr>
            <a:fld id="{FD09DD7A-66EE-49E9-A6E5-4CCA80F22981}" type="slidenum">
              <a:rPr lang="en-GB" smtClean="0"/>
              <a:pPr>
                <a:defRPr/>
              </a:pPr>
              <a:t>29</a:t>
            </a:fld>
            <a:endParaRPr lang="en-GB" dirty="0"/>
          </a:p>
        </p:txBody>
      </p:sp>
      <p:pic>
        <p:nvPicPr>
          <p:cNvPr id="378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371600"/>
            <a:ext cx="484187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675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dissolve">
                                      <p:cBhvr>
                                        <p:cTn id="7" dur="500"/>
                                        <p:tgtEl>
                                          <p:spTgt spid="378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3">
                                            <p:txEl>
                                              <p:pRg st="0" end="0"/>
                                            </p:txEl>
                                          </p:spTgt>
                                        </p:tgtEl>
                                        <p:attrNameLst>
                                          <p:attrName>style.visibility</p:attrName>
                                        </p:attrNameLst>
                                      </p:cBhvr>
                                      <p:to>
                                        <p:strVal val="visible"/>
                                      </p:to>
                                    </p:set>
                                    <p:animEffect transition="in" filter="dissolve">
                                      <p:cBhvr>
                                        <p:cTn id="12" dur="500"/>
                                        <p:tgtEl>
                                          <p:spTgt spid="3789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7891"/>
                                        </p:tgtEl>
                                        <p:attrNameLst>
                                          <p:attrName>style.visibility</p:attrName>
                                        </p:attrNameLst>
                                      </p:cBhvr>
                                      <p:to>
                                        <p:strVal val="visible"/>
                                      </p:to>
                                    </p:set>
                                    <p:animEffect transition="in" filter="dissolve">
                                      <p:cBhvr>
                                        <p:cTn id="17"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autoUpdateAnimBg="0"/>
      <p:bldP spid="3789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dirty="0" smtClean="0"/>
              <a:t>A reminder…</a:t>
            </a:r>
          </a:p>
        </p:txBody>
      </p:sp>
      <p:sp>
        <p:nvSpPr>
          <p:cNvPr id="8195" name="Rectangle 3"/>
          <p:cNvSpPr>
            <a:spLocks noGrp="1" noChangeArrowheads="1"/>
          </p:cNvSpPr>
          <p:nvPr>
            <p:ph idx="1"/>
          </p:nvPr>
        </p:nvSpPr>
        <p:spPr/>
        <p:txBody>
          <a:bodyPr/>
          <a:lstStyle/>
          <a:p>
            <a:r>
              <a:rPr lang="en-GB" dirty="0" smtClean="0"/>
              <a:t>Virtually all current medicines are originated and produced by commercial companies</a:t>
            </a:r>
          </a:p>
          <a:p>
            <a:r>
              <a:rPr lang="en-GB" dirty="0" smtClean="0"/>
              <a:t>Information on any company’s new product pipeline is potentially a ‘trade secret’</a:t>
            </a:r>
          </a:p>
          <a:p>
            <a:r>
              <a:rPr lang="en-GB" dirty="0" smtClean="0"/>
              <a:t>Companies are not obliged to disclose any confidential information, although they may do so for a number of reasons</a:t>
            </a:r>
          </a:p>
          <a:p>
            <a:pPr lvl="1"/>
            <a:r>
              <a:rPr lang="en-GB" dirty="0" smtClean="0"/>
              <a:t>One driver for disclosure is the needs of the financial sector: basic information on most company pipelines is readily available for this reason.</a:t>
            </a:r>
          </a:p>
        </p:txBody>
      </p:sp>
      <p:sp>
        <p:nvSpPr>
          <p:cNvPr id="4" name="Slide Number Placeholder 3"/>
          <p:cNvSpPr>
            <a:spLocks noGrp="1"/>
          </p:cNvSpPr>
          <p:nvPr>
            <p:ph type="sldNum" sz="quarter" idx="12"/>
          </p:nvPr>
        </p:nvSpPr>
        <p:spPr/>
        <p:txBody>
          <a:bodyPr/>
          <a:lstStyle/>
          <a:p>
            <a:fld id="{FD09DD7A-66EE-49E9-A6E5-4CCA80F22981}" type="slidenum">
              <a:rPr lang="en-GB" smtClean="0"/>
              <a:pPr/>
              <a:t>3</a:t>
            </a:fld>
            <a:endParaRPr lang="en-GB"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1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anim calcmode="lin" valueType="num">
                                      <p:cBhvr additive="base">
                                        <p:cTn id="11"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anim calcmode="lin" valueType="num">
                                      <p:cBhvr additive="base">
                                        <p:cTn id="17"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195">
                                            <p:txEl>
                                              <p:pRg st="2" end="2"/>
                                            </p:txEl>
                                          </p:spTgt>
                                        </p:tgtEl>
                                        <p:attrNameLst>
                                          <p:attrName>style.visibility</p:attrName>
                                        </p:attrNameLst>
                                      </p:cBhvr>
                                      <p:to>
                                        <p:strVal val="visible"/>
                                      </p:to>
                                    </p:set>
                                    <p:anim calcmode="lin" valueType="num">
                                      <p:cBhvr additive="base">
                                        <p:cTn id="23"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195">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195">
                                            <p:txEl>
                                              <p:pRg st="3" end="3"/>
                                            </p:txEl>
                                          </p:spTgt>
                                        </p:tgtEl>
                                        <p:attrNameLst>
                                          <p:attrName>style.visibility</p:attrName>
                                        </p:attrNameLst>
                                      </p:cBhvr>
                                      <p:to>
                                        <p:strVal val="visible"/>
                                      </p:to>
                                    </p:set>
                                    <p:anim calcmode="lin" valueType="num">
                                      <p:cBhvr additive="base">
                                        <p:cTn id="27"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dirty="0" smtClean="0"/>
              <a:t>Medicines regulation history </a:t>
            </a:r>
          </a:p>
        </p:txBody>
      </p:sp>
      <p:sp>
        <p:nvSpPr>
          <p:cNvPr id="40963" name="Rectangle 3"/>
          <p:cNvSpPr>
            <a:spLocks noGrp="1" noChangeArrowheads="1"/>
          </p:cNvSpPr>
          <p:nvPr>
            <p:ph idx="1"/>
          </p:nvPr>
        </p:nvSpPr>
        <p:spPr/>
        <p:txBody>
          <a:bodyPr/>
          <a:lstStyle/>
          <a:p>
            <a:r>
              <a:rPr lang="en-GB" dirty="0" smtClean="0"/>
              <a:t>In 1962 the Kefauver-Harris amendment to the US Food, Drug &amp; Cosmetic Act of 1938 mandated provision of evidence for medicines safety and – for the first time - efficacy</a:t>
            </a:r>
          </a:p>
          <a:p>
            <a:r>
              <a:rPr lang="en-GB" dirty="0" smtClean="0"/>
              <a:t>Medicines would be only licenced if the FDA approved – previously they were licenced automatically unless the FDA objected</a:t>
            </a:r>
          </a:p>
          <a:p>
            <a:pPr lvl="1"/>
            <a:r>
              <a:rPr lang="en-GB" dirty="0" smtClean="0"/>
              <a:t>For background, see </a:t>
            </a:r>
            <a:r>
              <a:rPr lang="en-GB" dirty="0" smtClean="0">
                <a:hlinkClick r:id="rId2"/>
              </a:rPr>
              <a:t>Dr Frances Kelsey’s story</a:t>
            </a:r>
            <a:endParaRPr lang="en-GB" dirty="0" smtClean="0"/>
          </a:p>
          <a:p>
            <a:r>
              <a:rPr lang="en-GB" dirty="0" smtClean="0"/>
              <a:t>At present – the aim of regulatory agencies is to ensure safety and (absolute) efficacy; most do not address relative efficacy or economic issues</a:t>
            </a:r>
          </a:p>
          <a:p>
            <a:r>
              <a:rPr lang="en-GB" dirty="0" smtClean="0"/>
              <a:t>Often substantially funded by user fees (i.e. from the companies submitting products for licensing)</a:t>
            </a:r>
          </a:p>
        </p:txBody>
      </p:sp>
      <p:sp>
        <p:nvSpPr>
          <p:cNvPr id="4" name="Slide Number Placeholder 3"/>
          <p:cNvSpPr>
            <a:spLocks noGrp="1"/>
          </p:cNvSpPr>
          <p:nvPr>
            <p:ph type="sldNum" sz="quarter" idx="12"/>
          </p:nvPr>
        </p:nvSpPr>
        <p:spPr/>
        <p:txBody>
          <a:bodyPr/>
          <a:lstStyle/>
          <a:p>
            <a:fld id="{FD09DD7A-66EE-49E9-A6E5-4CCA80F22981}" type="slidenum">
              <a:rPr lang="en-GB" smtClean="0"/>
              <a:pPr/>
              <a:t>30</a:t>
            </a:fld>
            <a:endParaRPr lang="en-GB"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dissolve">
                                      <p:cBhvr>
                                        <p:cTn id="7" dur="5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Effect transition="in" filter="dissolve">
                                      <p:cBhvr>
                                        <p:cTn id="12" dur="500"/>
                                        <p:tgtEl>
                                          <p:spTgt spid="409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963">
                                            <p:txEl>
                                              <p:pRg st="1" end="1"/>
                                            </p:txEl>
                                          </p:spTgt>
                                        </p:tgtEl>
                                        <p:attrNameLst>
                                          <p:attrName>style.visibility</p:attrName>
                                        </p:attrNameLst>
                                      </p:cBhvr>
                                      <p:to>
                                        <p:strVal val="visible"/>
                                      </p:to>
                                    </p:set>
                                    <p:animEffect transition="in" filter="dissolve">
                                      <p:cBhvr>
                                        <p:cTn id="17" dur="500"/>
                                        <p:tgtEl>
                                          <p:spTgt spid="40963">
                                            <p:txEl>
                                              <p:pRg st="1" end="1"/>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0963">
                                            <p:txEl>
                                              <p:pRg st="2" end="2"/>
                                            </p:txEl>
                                          </p:spTgt>
                                        </p:tgtEl>
                                        <p:attrNameLst>
                                          <p:attrName>style.visibility</p:attrName>
                                        </p:attrNameLst>
                                      </p:cBhvr>
                                      <p:to>
                                        <p:strVal val="visible"/>
                                      </p:to>
                                    </p:set>
                                    <p:animEffect transition="in" filter="dissolve">
                                      <p:cBhvr>
                                        <p:cTn id="20" dur="500"/>
                                        <p:tgtEl>
                                          <p:spTgt spid="4096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Effect transition="in" filter="dissolve">
                                      <p:cBhvr>
                                        <p:cTn id="25" dur="500"/>
                                        <p:tgtEl>
                                          <p:spTgt spid="40963">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0963">
                                            <p:txEl>
                                              <p:pRg st="4" end="4"/>
                                            </p:txEl>
                                          </p:spTgt>
                                        </p:tgtEl>
                                        <p:attrNameLst>
                                          <p:attrName>style.visibility</p:attrName>
                                        </p:attrNameLst>
                                      </p:cBhvr>
                                      <p:to>
                                        <p:strVal val="visible"/>
                                      </p:to>
                                    </p:set>
                                    <p:animEffect transition="in" filter="dissolve">
                                      <p:cBhvr>
                                        <p:cTn id="30" dur="5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dirty="0" smtClean="0"/>
              <a:t>The MHRA – UK (as of Autumn 2018)</a:t>
            </a:r>
          </a:p>
        </p:txBody>
      </p:sp>
      <p:sp>
        <p:nvSpPr>
          <p:cNvPr id="10243" name="Rectangle 3"/>
          <p:cNvSpPr>
            <a:spLocks noGrp="1" noChangeArrowheads="1"/>
          </p:cNvSpPr>
          <p:nvPr>
            <p:ph idx="1"/>
          </p:nvPr>
        </p:nvSpPr>
        <p:spPr/>
        <p:txBody>
          <a:bodyPr/>
          <a:lstStyle/>
          <a:p>
            <a:r>
              <a:rPr lang="en-GB" dirty="0" smtClean="0"/>
              <a:t>Deals directly only with UK market, though it has close liaison with other authorities, especially EMA; </a:t>
            </a:r>
          </a:p>
          <a:p>
            <a:pPr lvl="1"/>
            <a:r>
              <a:rPr lang="en-GB" dirty="0"/>
              <a:t>a</a:t>
            </a:r>
            <a:r>
              <a:rPr lang="en-GB" dirty="0" smtClean="0"/>
              <a:t> major contributor to current EMA output</a:t>
            </a:r>
          </a:p>
          <a:p>
            <a:pPr lvl="1"/>
            <a:r>
              <a:rPr lang="en-GB" dirty="0" smtClean="0"/>
              <a:t>may have EU-wide impact as Reference Member State for mutual recognition process</a:t>
            </a:r>
          </a:p>
          <a:p>
            <a:r>
              <a:rPr lang="en-GB" dirty="0" smtClean="0"/>
              <a:t>Publishes an increasing amount of clinical information, especially safety-related items</a:t>
            </a:r>
          </a:p>
          <a:p>
            <a:r>
              <a:rPr lang="en-GB" dirty="0" smtClean="0"/>
              <a:t>Status likely to change after UK leaves the EU: the extent will depend on whether there is an agreed exit deal or not, and if so what is included, however procedures are likely to remain very similar. </a:t>
            </a:r>
            <a:endParaRPr lang="en-GB" dirty="0"/>
          </a:p>
        </p:txBody>
      </p:sp>
      <p:sp>
        <p:nvSpPr>
          <p:cNvPr id="4" name="Slide Number Placeholder 3"/>
          <p:cNvSpPr>
            <a:spLocks noGrp="1"/>
          </p:cNvSpPr>
          <p:nvPr>
            <p:ph type="sldNum" sz="quarter" idx="12"/>
          </p:nvPr>
        </p:nvSpPr>
        <p:spPr/>
        <p:txBody>
          <a:bodyPr/>
          <a:lstStyle/>
          <a:p>
            <a:fld id="{FD09DD7A-66EE-49E9-A6E5-4CCA80F22981}" type="slidenum">
              <a:rPr lang="en-GB" smtClean="0"/>
              <a:pPr/>
              <a:t>31</a:t>
            </a:fld>
            <a:endParaRPr lang="en-GB"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left)">
                                      <p:cBhvr>
                                        <p:cTn id="7" dur="5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wipe(left)">
                                      <p:cBhvr>
                                        <p:cTn id="12" dur="500"/>
                                        <p:tgtEl>
                                          <p:spTgt spid="1024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Effect transition="in" filter="wipe(left)">
                                      <p:cBhvr>
                                        <p:cTn id="15" dur="500"/>
                                        <p:tgtEl>
                                          <p:spTgt spid="1024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43">
                                            <p:txEl>
                                              <p:pRg st="2" end="2"/>
                                            </p:txEl>
                                          </p:spTgt>
                                        </p:tgtEl>
                                        <p:attrNameLst>
                                          <p:attrName>style.visibility</p:attrName>
                                        </p:attrNameLst>
                                      </p:cBhvr>
                                      <p:to>
                                        <p:strVal val="visible"/>
                                      </p:to>
                                    </p:set>
                                    <p:animEffect transition="in" filter="wipe(left)">
                                      <p:cBhvr>
                                        <p:cTn id="18" dur="500"/>
                                        <p:tgtEl>
                                          <p:spTgt spid="1024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243">
                                            <p:txEl>
                                              <p:pRg st="3" end="3"/>
                                            </p:txEl>
                                          </p:spTgt>
                                        </p:tgtEl>
                                        <p:attrNameLst>
                                          <p:attrName>style.visibility</p:attrName>
                                        </p:attrNameLst>
                                      </p:cBhvr>
                                      <p:to>
                                        <p:strVal val="visible"/>
                                      </p:to>
                                    </p:set>
                                    <p:animEffect transition="in" filter="wipe(left)">
                                      <p:cBhvr>
                                        <p:cTn id="23" dur="500"/>
                                        <p:tgtEl>
                                          <p:spTgt spid="1024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243">
                                            <p:txEl>
                                              <p:pRg st="4" end="4"/>
                                            </p:txEl>
                                          </p:spTgt>
                                        </p:tgtEl>
                                        <p:attrNameLst>
                                          <p:attrName>style.visibility</p:attrName>
                                        </p:attrNameLst>
                                      </p:cBhvr>
                                      <p:to>
                                        <p:strVal val="visible"/>
                                      </p:to>
                                    </p:set>
                                    <p:animEffect transition="in" filter="wipe(left)">
                                      <p:cBhvr>
                                        <p:cTn id="28"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dirty="0" smtClean="0"/>
              <a:t>The EMA - EU</a:t>
            </a:r>
          </a:p>
        </p:txBody>
      </p:sp>
      <p:sp>
        <p:nvSpPr>
          <p:cNvPr id="11267" name="Rectangle 3"/>
          <p:cNvSpPr>
            <a:spLocks noGrp="1" noChangeArrowheads="1"/>
          </p:cNvSpPr>
          <p:nvPr>
            <p:ph idx="1"/>
          </p:nvPr>
        </p:nvSpPr>
        <p:spPr/>
        <p:txBody>
          <a:bodyPr/>
          <a:lstStyle/>
          <a:p>
            <a:r>
              <a:rPr lang="en-GB" dirty="0" smtClean="0"/>
              <a:t>Advisory scientific agency on medicines for the EU</a:t>
            </a:r>
          </a:p>
          <a:p>
            <a:pPr lvl="2"/>
            <a:r>
              <a:rPr lang="en-GB" dirty="0" smtClean="0"/>
              <a:t>works within a </a:t>
            </a:r>
            <a:r>
              <a:rPr lang="en-GB" dirty="0" smtClean="0">
                <a:hlinkClick r:id="rId2"/>
              </a:rPr>
              <a:t>collaborative network of national bodies</a:t>
            </a:r>
            <a:r>
              <a:rPr lang="en-GB" dirty="0" smtClean="0"/>
              <a:t> including EEA states</a:t>
            </a:r>
          </a:p>
          <a:p>
            <a:r>
              <a:rPr lang="en-GB" dirty="0" smtClean="0"/>
              <a:t>Also advises on herbal medicines for human use (safety only) and veterinary medicines </a:t>
            </a:r>
          </a:p>
          <a:p>
            <a:r>
              <a:rPr lang="en-GB" dirty="0" smtClean="0"/>
              <a:t>Human medicines – Committee for Medicinal Products for Human Use (CHMP; the CVMP covers veterinary products)</a:t>
            </a:r>
          </a:p>
          <a:p>
            <a:r>
              <a:rPr lang="en-GB" dirty="0" smtClean="0"/>
              <a:t>The Marketing Authorisation is issued by the European Commission, not EMA, but a CHMP opinion is rarely ignored</a:t>
            </a:r>
          </a:p>
          <a:p>
            <a:r>
              <a:rPr lang="en-GB" dirty="0" smtClean="0"/>
              <a:t>A product can be licensed in EU countries by several routes:</a:t>
            </a:r>
          </a:p>
          <a:p>
            <a:pPr lvl="1"/>
            <a:r>
              <a:rPr lang="en-GB" dirty="0" smtClean="0"/>
              <a:t>EU centralised procedure</a:t>
            </a:r>
          </a:p>
          <a:p>
            <a:pPr lvl="1"/>
            <a:r>
              <a:rPr lang="en-GB" dirty="0" smtClean="0"/>
              <a:t>Mutual recognition or decentralised procedure</a:t>
            </a:r>
          </a:p>
          <a:p>
            <a:pPr lvl="1"/>
            <a:r>
              <a:rPr lang="en-GB" dirty="0" smtClean="0"/>
              <a:t>Also on a country by country basis through individual regulatory agencies</a:t>
            </a:r>
          </a:p>
          <a:p>
            <a:endParaRPr lang="en-GB" dirty="0" smtClean="0"/>
          </a:p>
        </p:txBody>
      </p:sp>
      <p:sp>
        <p:nvSpPr>
          <p:cNvPr id="4" name="Slide Number Placeholder 3"/>
          <p:cNvSpPr>
            <a:spLocks noGrp="1"/>
          </p:cNvSpPr>
          <p:nvPr>
            <p:ph type="sldNum" sz="quarter" idx="12"/>
          </p:nvPr>
        </p:nvSpPr>
        <p:spPr/>
        <p:txBody>
          <a:bodyPr/>
          <a:lstStyle/>
          <a:p>
            <a:fld id="{FD09DD7A-66EE-49E9-A6E5-4CCA80F22981}" type="slidenum">
              <a:rPr lang="en-GB" smtClean="0"/>
              <a:pPr/>
              <a:t>32</a:t>
            </a:fld>
            <a:endParaRPr lang="en-GB"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left)">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wipe(left)">
                                      <p:cBhvr>
                                        <p:cTn id="12" dur="500"/>
                                        <p:tgtEl>
                                          <p:spTgt spid="1126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animEffect transition="in" filter="wipe(left)">
                                      <p:cBhvr>
                                        <p:cTn id="15" dur="500"/>
                                        <p:tgtEl>
                                          <p:spTgt spid="11267">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267">
                                            <p:txEl>
                                              <p:pRg st="2" end="2"/>
                                            </p:txEl>
                                          </p:spTgt>
                                        </p:tgtEl>
                                        <p:attrNameLst>
                                          <p:attrName>style.visibility</p:attrName>
                                        </p:attrNameLst>
                                      </p:cBhvr>
                                      <p:to>
                                        <p:strVal val="visible"/>
                                      </p:to>
                                    </p:set>
                                    <p:animEffect transition="in" filter="wipe(left)">
                                      <p:cBhvr>
                                        <p:cTn id="20" dur="500"/>
                                        <p:tgtEl>
                                          <p:spTgt spid="11267">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Effect transition="in" filter="wipe(left)">
                                      <p:cBhvr>
                                        <p:cTn id="25" dur="500"/>
                                        <p:tgtEl>
                                          <p:spTgt spid="1126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267">
                                            <p:txEl>
                                              <p:pRg st="4" end="4"/>
                                            </p:txEl>
                                          </p:spTgt>
                                        </p:tgtEl>
                                        <p:attrNameLst>
                                          <p:attrName>style.visibility</p:attrName>
                                        </p:attrNameLst>
                                      </p:cBhvr>
                                      <p:to>
                                        <p:strVal val="visible"/>
                                      </p:to>
                                    </p:set>
                                    <p:animEffect transition="in" filter="wipe(left)">
                                      <p:cBhvr>
                                        <p:cTn id="30" dur="500"/>
                                        <p:tgtEl>
                                          <p:spTgt spid="1126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267">
                                            <p:txEl>
                                              <p:pRg st="5" end="5"/>
                                            </p:txEl>
                                          </p:spTgt>
                                        </p:tgtEl>
                                        <p:attrNameLst>
                                          <p:attrName>style.visibility</p:attrName>
                                        </p:attrNameLst>
                                      </p:cBhvr>
                                      <p:to>
                                        <p:strVal val="visible"/>
                                      </p:to>
                                    </p:set>
                                    <p:animEffect transition="in" filter="wipe(left)">
                                      <p:cBhvr>
                                        <p:cTn id="35" dur="500"/>
                                        <p:tgtEl>
                                          <p:spTgt spid="11267">
                                            <p:txEl>
                                              <p:pRg st="5" end="5"/>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1267">
                                            <p:txEl>
                                              <p:pRg st="6" end="6"/>
                                            </p:txEl>
                                          </p:spTgt>
                                        </p:tgtEl>
                                        <p:attrNameLst>
                                          <p:attrName>style.visibility</p:attrName>
                                        </p:attrNameLst>
                                      </p:cBhvr>
                                      <p:to>
                                        <p:strVal val="visible"/>
                                      </p:to>
                                    </p:set>
                                    <p:animEffect transition="in" filter="wipe(left)">
                                      <p:cBhvr>
                                        <p:cTn id="38" dur="500"/>
                                        <p:tgtEl>
                                          <p:spTgt spid="11267">
                                            <p:txEl>
                                              <p:pRg st="6" end="6"/>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1267">
                                            <p:txEl>
                                              <p:pRg st="7" end="7"/>
                                            </p:txEl>
                                          </p:spTgt>
                                        </p:tgtEl>
                                        <p:attrNameLst>
                                          <p:attrName>style.visibility</p:attrName>
                                        </p:attrNameLst>
                                      </p:cBhvr>
                                      <p:to>
                                        <p:strVal val="visible"/>
                                      </p:to>
                                    </p:set>
                                    <p:animEffect transition="in" filter="wipe(left)">
                                      <p:cBhvr>
                                        <p:cTn id="41" dur="500"/>
                                        <p:tgtEl>
                                          <p:spTgt spid="11267">
                                            <p:txEl>
                                              <p:pRg st="7" end="7"/>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1267">
                                            <p:txEl>
                                              <p:pRg st="8" end="8"/>
                                            </p:txEl>
                                          </p:spTgt>
                                        </p:tgtEl>
                                        <p:attrNameLst>
                                          <p:attrName>style.visibility</p:attrName>
                                        </p:attrNameLst>
                                      </p:cBhvr>
                                      <p:to>
                                        <p:strVal val="visible"/>
                                      </p:to>
                                    </p:set>
                                    <p:animEffect transition="in" filter="wipe(left)">
                                      <p:cBhvr>
                                        <p:cTn id="44" dur="500"/>
                                        <p:tgtEl>
                                          <p:spTgt spid="112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GB" dirty="0" smtClean="0"/>
              <a:t>Licensing – EU</a:t>
            </a:r>
          </a:p>
        </p:txBody>
      </p:sp>
      <p:sp>
        <p:nvSpPr>
          <p:cNvPr id="50179" name="Rectangle 3"/>
          <p:cNvSpPr>
            <a:spLocks noGrp="1" noChangeArrowheads="1"/>
          </p:cNvSpPr>
          <p:nvPr>
            <p:ph idx="1"/>
          </p:nvPr>
        </p:nvSpPr>
        <p:spPr/>
        <p:txBody>
          <a:bodyPr>
            <a:normAutofit/>
          </a:bodyPr>
          <a:lstStyle/>
          <a:p>
            <a:r>
              <a:rPr lang="en-GB" dirty="0" smtClean="0"/>
              <a:t>EU centralised procedure – by application to EMA; once approved the Marketing Authorisation is valid throughout the EU and EEA. Mandatory for some medicines, e.g. biologicals, advanced therapies, etc.</a:t>
            </a:r>
          </a:p>
          <a:p>
            <a:r>
              <a:rPr lang="en-GB" dirty="0" smtClean="0"/>
              <a:t>EU decentralised procedure* – common assessment of an application simultaneously by several member states, with one state taking a lead (Reference Member State)</a:t>
            </a:r>
          </a:p>
          <a:p>
            <a:r>
              <a:rPr lang="en-GB" dirty="0" smtClean="0"/>
              <a:t>Mutual recognition* – initial application made in one member state and once approved other states asked to approve on the basis of this; may involve all or just some other states</a:t>
            </a:r>
          </a:p>
          <a:p>
            <a:r>
              <a:rPr lang="en-GB" dirty="0" smtClean="0"/>
              <a:t>* EMA will arbitrate for these in case of dispute, but has no involvement in medicines licensed by individual countries </a:t>
            </a:r>
          </a:p>
        </p:txBody>
      </p:sp>
      <p:sp>
        <p:nvSpPr>
          <p:cNvPr id="4" name="Slide Number Placeholder 3"/>
          <p:cNvSpPr>
            <a:spLocks noGrp="1"/>
          </p:cNvSpPr>
          <p:nvPr>
            <p:ph type="sldNum" sz="quarter" idx="12"/>
          </p:nvPr>
        </p:nvSpPr>
        <p:spPr/>
        <p:txBody>
          <a:bodyPr/>
          <a:lstStyle/>
          <a:p>
            <a:fld id="{FD09DD7A-66EE-49E9-A6E5-4CCA80F22981}" type="slidenum">
              <a:rPr lang="en-GB" smtClean="0"/>
              <a:pPr/>
              <a:t>33</a:t>
            </a:fld>
            <a:endParaRPr lang="en-GB"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01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0179">
                                            <p:txEl>
                                              <p:pRg st="0" end="0"/>
                                            </p:txEl>
                                          </p:spTgt>
                                        </p:tgtEl>
                                        <p:attrNameLst>
                                          <p:attrName>style.visibility</p:attrName>
                                        </p:attrNameLst>
                                      </p:cBhvr>
                                      <p:to>
                                        <p:strVal val="visible"/>
                                      </p:to>
                                    </p:set>
                                    <p:anim calcmode="lin" valueType="num">
                                      <p:cBhvr additive="base">
                                        <p:cTn id="11" dur="500" fill="hold"/>
                                        <p:tgtEl>
                                          <p:spTgt spid="5017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0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0179">
                                            <p:txEl>
                                              <p:pRg st="1" end="1"/>
                                            </p:txEl>
                                          </p:spTgt>
                                        </p:tgtEl>
                                        <p:attrNameLst>
                                          <p:attrName>style.visibility</p:attrName>
                                        </p:attrNameLst>
                                      </p:cBhvr>
                                      <p:to>
                                        <p:strVal val="visible"/>
                                      </p:to>
                                    </p:set>
                                    <p:anim calcmode="lin" valueType="num">
                                      <p:cBhvr additive="base">
                                        <p:cTn id="17" dur="500" fill="hold"/>
                                        <p:tgtEl>
                                          <p:spTgt spid="5017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0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0179">
                                            <p:txEl>
                                              <p:pRg st="2" end="2"/>
                                            </p:txEl>
                                          </p:spTgt>
                                        </p:tgtEl>
                                        <p:attrNameLst>
                                          <p:attrName>style.visibility</p:attrName>
                                        </p:attrNameLst>
                                      </p:cBhvr>
                                      <p:to>
                                        <p:strVal val="visible"/>
                                      </p:to>
                                    </p:set>
                                    <p:anim calcmode="lin" valueType="num">
                                      <p:cBhvr additive="base">
                                        <p:cTn id="23" dur="500" fill="hold"/>
                                        <p:tgtEl>
                                          <p:spTgt spid="50179">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01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0179">
                                            <p:txEl>
                                              <p:pRg st="3" end="3"/>
                                            </p:txEl>
                                          </p:spTgt>
                                        </p:tgtEl>
                                        <p:attrNameLst>
                                          <p:attrName>style.visibility</p:attrName>
                                        </p:attrNameLst>
                                      </p:cBhvr>
                                      <p:to>
                                        <p:strVal val="visible"/>
                                      </p:to>
                                    </p:set>
                                    <p:anim calcmode="lin" valueType="num">
                                      <p:cBhvr additive="base">
                                        <p:cTn id="29" dur="500" fill="hold"/>
                                        <p:tgtEl>
                                          <p:spTgt spid="50179">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01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P spid="5017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dirty="0" smtClean="0"/>
              <a:t>The FDA - USA</a:t>
            </a:r>
          </a:p>
        </p:txBody>
      </p:sp>
      <p:sp>
        <p:nvSpPr>
          <p:cNvPr id="13315" name="Rectangle 3"/>
          <p:cNvSpPr>
            <a:spLocks noGrp="1" noChangeArrowheads="1"/>
          </p:cNvSpPr>
          <p:nvPr>
            <p:ph idx="1"/>
          </p:nvPr>
        </p:nvSpPr>
        <p:spPr/>
        <p:txBody>
          <a:bodyPr/>
          <a:lstStyle/>
          <a:p>
            <a:r>
              <a:rPr lang="en-GB" dirty="0" smtClean="0"/>
              <a:t>A vast organisation – FDA regulates a wide range of products accounting for about 25% of US consumer spending</a:t>
            </a:r>
          </a:p>
          <a:p>
            <a:pPr lvl="1"/>
            <a:r>
              <a:rPr lang="en-GB" dirty="0" smtClean="0"/>
              <a:t>For more see </a:t>
            </a:r>
            <a:r>
              <a:rPr lang="en-GB" dirty="0" smtClean="0">
                <a:hlinkClick r:id="rId2"/>
              </a:rPr>
              <a:t>FDA About Basics</a:t>
            </a:r>
            <a:r>
              <a:rPr lang="en-GB" dirty="0" smtClean="0"/>
              <a:t> </a:t>
            </a:r>
          </a:p>
          <a:p>
            <a:r>
              <a:rPr lang="en-GB" dirty="0" smtClean="0"/>
              <a:t>Procedures similar to that of other regulatory bodies</a:t>
            </a:r>
          </a:p>
          <a:p>
            <a:r>
              <a:rPr lang="en-GB" dirty="0" smtClean="0"/>
              <a:t>US ‘Freedom of Information’ – means a huge amount of information is made available</a:t>
            </a:r>
          </a:p>
          <a:p>
            <a:r>
              <a:rPr lang="en-GB" dirty="0" smtClean="0"/>
              <a:t>Website can be difficult to navigate due to sheer size</a:t>
            </a:r>
          </a:p>
          <a:p>
            <a:r>
              <a:rPr lang="en-GB" dirty="0" smtClean="0"/>
              <a:t>Drug information is in the CDER section </a:t>
            </a:r>
          </a:p>
          <a:p>
            <a:pPr lvl="2"/>
            <a:r>
              <a:rPr lang="en-GB" dirty="0" smtClean="0">
                <a:hlinkClick r:id="rId3"/>
              </a:rPr>
              <a:t>http://www.fda.gov/Drugs/default.htm</a:t>
            </a:r>
            <a:endParaRPr lang="en-GB" dirty="0" smtClean="0"/>
          </a:p>
          <a:p>
            <a:endParaRPr lang="en-GB" dirty="0" smtClean="0"/>
          </a:p>
        </p:txBody>
      </p:sp>
      <p:sp>
        <p:nvSpPr>
          <p:cNvPr id="4" name="Slide Number Placeholder 3"/>
          <p:cNvSpPr>
            <a:spLocks noGrp="1"/>
          </p:cNvSpPr>
          <p:nvPr>
            <p:ph type="sldNum" sz="quarter" idx="12"/>
          </p:nvPr>
        </p:nvSpPr>
        <p:spPr/>
        <p:txBody>
          <a:bodyPr/>
          <a:lstStyle/>
          <a:p>
            <a:fld id="{FD09DD7A-66EE-49E9-A6E5-4CCA80F22981}" type="slidenum">
              <a:rPr lang="en-GB" smtClean="0"/>
              <a:pPr/>
              <a:t>34</a:t>
            </a:fld>
            <a:endParaRPr lang="en-GB"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left)">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wipe(left)">
                                      <p:cBhvr>
                                        <p:cTn id="12" dur="500"/>
                                        <p:tgtEl>
                                          <p:spTgt spid="13315">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3315">
                                            <p:txEl>
                                              <p:pRg st="1" end="1"/>
                                            </p:txEl>
                                          </p:spTgt>
                                        </p:tgtEl>
                                        <p:attrNameLst>
                                          <p:attrName>style.visibility</p:attrName>
                                        </p:attrNameLst>
                                      </p:cBhvr>
                                      <p:to>
                                        <p:strVal val="visible"/>
                                      </p:to>
                                    </p:set>
                                    <p:animEffect transition="in" filter="wipe(left)">
                                      <p:cBhvr>
                                        <p:cTn id="15" dur="500"/>
                                        <p:tgtEl>
                                          <p:spTgt spid="133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315">
                                            <p:txEl>
                                              <p:pRg st="2" end="2"/>
                                            </p:txEl>
                                          </p:spTgt>
                                        </p:tgtEl>
                                        <p:attrNameLst>
                                          <p:attrName>style.visibility</p:attrName>
                                        </p:attrNameLst>
                                      </p:cBhvr>
                                      <p:to>
                                        <p:strVal val="visible"/>
                                      </p:to>
                                    </p:set>
                                    <p:animEffect transition="in" filter="wipe(left)">
                                      <p:cBhvr>
                                        <p:cTn id="20" dur="500"/>
                                        <p:tgtEl>
                                          <p:spTgt spid="13315">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Effect transition="in" filter="wipe(left)">
                                      <p:cBhvr>
                                        <p:cTn id="25" dur="500"/>
                                        <p:tgtEl>
                                          <p:spTgt spid="13315">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315">
                                            <p:txEl>
                                              <p:pRg st="4" end="4"/>
                                            </p:txEl>
                                          </p:spTgt>
                                        </p:tgtEl>
                                        <p:attrNameLst>
                                          <p:attrName>style.visibility</p:attrName>
                                        </p:attrNameLst>
                                      </p:cBhvr>
                                      <p:to>
                                        <p:strVal val="visible"/>
                                      </p:to>
                                    </p:set>
                                    <p:animEffect transition="in" filter="wipe(left)">
                                      <p:cBhvr>
                                        <p:cTn id="30" dur="500"/>
                                        <p:tgtEl>
                                          <p:spTgt spid="1331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315">
                                            <p:txEl>
                                              <p:pRg st="5" end="5"/>
                                            </p:txEl>
                                          </p:spTgt>
                                        </p:tgtEl>
                                        <p:attrNameLst>
                                          <p:attrName>style.visibility</p:attrName>
                                        </p:attrNameLst>
                                      </p:cBhvr>
                                      <p:to>
                                        <p:strVal val="visible"/>
                                      </p:to>
                                    </p:set>
                                    <p:animEffect transition="in" filter="wipe(left)">
                                      <p:cBhvr>
                                        <p:cTn id="35" dur="500"/>
                                        <p:tgtEl>
                                          <p:spTgt spid="13315">
                                            <p:txEl>
                                              <p:pRg st="5" end="5"/>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3315">
                                            <p:txEl>
                                              <p:pRg st="6" end="6"/>
                                            </p:txEl>
                                          </p:spTgt>
                                        </p:tgtEl>
                                        <p:attrNameLst>
                                          <p:attrName>style.visibility</p:attrName>
                                        </p:attrNameLst>
                                      </p:cBhvr>
                                      <p:to>
                                        <p:strVal val="visible"/>
                                      </p:to>
                                    </p:set>
                                    <p:animEffect transition="in" filter="wipe(left)">
                                      <p:cBhvr>
                                        <p:cTn id="38" dur="5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lstStyle/>
          <a:p>
            <a:r>
              <a:rPr lang="en-GB" dirty="0" smtClean="0"/>
              <a:t>ICH – towards a standard</a:t>
            </a:r>
          </a:p>
        </p:txBody>
      </p:sp>
      <p:sp>
        <p:nvSpPr>
          <p:cNvPr id="32771" name="Rectangle 3"/>
          <p:cNvSpPr>
            <a:spLocks noGrp="1" noChangeArrowheads="1"/>
          </p:cNvSpPr>
          <p:nvPr>
            <p:ph idx="1"/>
          </p:nvPr>
        </p:nvSpPr>
        <p:spPr/>
        <p:txBody>
          <a:bodyPr/>
          <a:lstStyle/>
          <a:p>
            <a:r>
              <a:rPr lang="en-GB" dirty="0" smtClean="0"/>
              <a:t>ICH – International Conference on Harmonisation</a:t>
            </a:r>
          </a:p>
          <a:p>
            <a:pPr lvl="1"/>
            <a:r>
              <a:rPr lang="en-GB" dirty="0" smtClean="0"/>
              <a:t>(of Technical Requirements for Registration of Pharmaceuticals for Human Use)</a:t>
            </a:r>
          </a:p>
          <a:p>
            <a:pPr lvl="2"/>
            <a:r>
              <a:rPr lang="en-GB" dirty="0" smtClean="0">
                <a:hlinkClick r:id="rId3"/>
              </a:rPr>
              <a:t>http://www.ich.org/</a:t>
            </a:r>
            <a:r>
              <a:rPr lang="en-GB" dirty="0" smtClean="0"/>
              <a:t> </a:t>
            </a:r>
          </a:p>
          <a:p>
            <a:r>
              <a:rPr lang="en-GB" dirty="0" smtClean="0"/>
              <a:t>Joint project between regulatory agencies and industry bodies in US, EU, and Japan</a:t>
            </a:r>
          </a:p>
          <a:p>
            <a:pPr lvl="1"/>
            <a:r>
              <a:rPr lang="en-GB" dirty="0" smtClean="0"/>
              <a:t>World’s three largest pharmaceutical markets – near 80% of total</a:t>
            </a:r>
          </a:p>
          <a:p>
            <a:pPr lvl="1"/>
            <a:r>
              <a:rPr lang="en-GB" dirty="0" smtClean="0"/>
              <a:t>Set up in 1990</a:t>
            </a:r>
          </a:p>
          <a:p>
            <a:r>
              <a:rPr lang="en-GB" dirty="0" smtClean="0"/>
              <a:t>Aims to achieve greater harmonisation in technical requirements for pharmaceutical registration</a:t>
            </a:r>
            <a:endParaRPr lang="en-GB" dirty="0"/>
          </a:p>
        </p:txBody>
      </p:sp>
      <p:sp>
        <p:nvSpPr>
          <p:cNvPr id="5" name="Slide Number Placeholder 4"/>
          <p:cNvSpPr>
            <a:spLocks noGrp="1"/>
          </p:cNvSpPr>
          <p:nvPr>
            <p:ph type="sldNum" sz="quarter" idx="12"/>
          </p:nvPr>
        </p:nvSpPr>
        <p:spPr/>
        <p:txBody>
          <a:bodyPr/>
          <a:lstStyle/>
          <a:p>
            <a:fld id="{FD09DD7A-66EE-49E9-A6E5-4CCA80F22981}" type="slidenum">
              <a:rPr lang="en-GB" smtClean="0"/>
              <a:pPr/>
              <a:t>35</a:t>
            </a:fld>
            <a:endParaRPr lang="en-GB"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wipe(left)">
                                      <p:cBhvr>
                                        <p:cTn id="12" dur="500"/>
                                        <p:tgtEl>
                                          <p:spTgt spid="32771">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2771">
                                            <p:txEl>
                                              <p:pRg st="1" end="1"/>
                                            </p:txEl>
                                          </p:spTgt>
                                        </p:tgtEl>
                                        <p:attrNameLst>
                                          <p:attrName>style.visibility</p:attrName>
                                        </p:attrNameLst>
                                      </p:cBhvr>
                                      <p:to>
                                        <p:strVal val="visible"/>
                                      </p:to>
                                    </p:set>
                                    <p:animEffect transition="in" filter="wipe(left)">
                                      <p:cBhvr>
                                        <p:cTn id="15" dur="500"/>
                                        <p:tgtEl>
                                          <p:spTgt spid="32771">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2771">
                                            <p:txEl>
                                              <p:pRg st="2" end="2"/>
                                            </p:txEl>
                                          </p:spTgt>
                                        </p:tgtEl>
                                        <p:attrNameLst>
                                          <p:attrName>style.visibility</p:attrName>
                                        </p:attrNameLst>
                                      </p:cBhvr>
                                      <p:to>
                                        <p:strVal val="visible"/>
                                      </p:to>
                                    </p:set>
                                    <p:animEffect transition="in" filter="wipe(left)">
                                      <p:cBhvr>
                                        <p:cTn id="18" dur="500"/>
                                        <p:tgtEl>
                                          <p:spTgt spid="32771">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2771">
                                            <p:txEl>
                                              <p:pRg st="3" end="3"/>
                                            </p:txEl>
                                          </p:spTgt>
                                        </p:tgtEl>
                                        <p:attrNameLst>
                                          <p:attrName>style.visibility</p:attrName>
                                        </p:attrNameLst>
                                      </p:cBhvr>
                                      <p:to>
                                        <p:strVal val="visible"/>
                                      </p:to>
                                    </p:set>
                                    <p:animEffect transition="in" filter="wipe(left)">
                                      <p:cBhvr>
                                        <p:cTn id="23" dur="500"/>
                                        <p:tgtEl>
                                          <p:spTgt spid="32771">
                                            <p:txEl>
                                              <p:pRg st="3" end="3"/>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2771">
                                            <p:txEl>
                                              <p:pRg st="4" end="4"/>
                                            </p:txEl>
                                          </p:spTgt>
                                        </p:tgtEl>
                                        <p:attrNameLst>
                                          <p:attrName>style.visibility</p:attrName>
                                        </p:attrNameLst>
                                      </p:cBhvr>
                                      <p:to>
                                        <p:strVal val="visible"/>
                                      </p:to>
                                    </p:set>
                                    <p:animEffect transition="in" filter="wipe(left)">
                                      <p:cBhvr>
                                        <p:cTn id="26" dur="500"/>
                                        <p:tgtEl>
                                          <p:spTgt spid="32771">
                                            <p:txEl>
                                              <p:pRg st="4" end="4"/>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2771">
                                            <p:txEl>
                                              <p:pRg st="5" end="5"/>
                                            </p:txEl>
                                          </p:spTgt>
                                        </p:tgtEl>
                                        <p:attrNameLst>
                                          <p:attrName>style.visibility</p:attrName>
                                        </p:attrNameLst>
                                      </p:cBhvr>
                                      <p:to>
                                        <p:strVal val="visible"/>
                                      </p:to>
                                    </p:set>
                                    <p:animEffect transition="in" filter="wipe(left)">
                                      <p:cBhvr>
                                        <p:cTn id="29" dur="500"/>
                                        <p:tgtEl>
                                          <p:spTgt spid="32771">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2771">
                                            <p:txEl>
                                              <p:pRg st="6" end="6"/>
                                            </p:txEl>
                                          </p:spTgt>
                                        </p:tgtEl>
                                        <p:attrNameLst>
                                          <p:attrName>style.visibility</p:attrName>
                                        </p:attrNameLst>
                                      </p:cBhvr>
                                      <p:to>
                                        <p:strVal val="visible"/>
                                      </p:to>
                                    </p:set>
                                    <p:animEffect transition="in" filter="wipe(left)">
                                      <p:cBhvr>
                                        <p:cTn id="34" dur="500"/>
                                        <p:tgtEl>
                                          <p:spTgt spid="327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277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lstStyle/>
          <a:p>
            <a:r>
              <a:rPr lang="en-GB" dirty="0" smtClean="0"/>
              <a:t>ICH – towards a standard</a:t>
            </a:r>
          </a:p>
        </p:txBody>
      </p:sp>
      <p:sp>
        <p:nvSpPr>
          <p:cNvPr id="33795" name="Rectangle 3"/>
          <p:cNvSpPr>
            <a:spLocks noGrp="1" noChangeArrowheads="1"/>
          </p:cNvSpPr>
          <p:nvPr>
            <p:ph idx="1"/>
          </p:nvPr>
        </p:nvSpPr>
        <p:spPr/>
        <p:txBody>
          <a:bodyPr/>
          <a:lstStyle/>
          <a:p>
            <a:r>
              <a:rPr lang="en-GB" dirty="0" smtClean="0"/>
              <a:t>Object is faster and cheaper authorisation, not necessarily better</a:t>
            </a:r>
          </a:p>
          <a:p>
            <a:r>
              <a:rPr lang="en-GB" dirty="0" smtClean="0"/>
              <a:t>No representation from generic industry, consumer groups, etc.</a:t>
            </a:r>
          </a:p>
          <a:p>
            <a:r>
              <a:rPr lang="en-GB" dirty="0" smtClean="0"/>
              <a:t>Concerns from independent groups that reducing testing may compromise safety</a:t>
            </a:r>
          </a:p>
          <a:p>
            <a:r>
              <a:rPr lang="en-GB" dirty="0" smtClean="0"/>
              <a:t>ICH requirements likely to become de facto standard</a:t>
            </a:r>
          </a:p>
          <a:p>
            <a:r>
              <a:rPr lang="en-GB" dirty="0" smtClean="0"/>
              <a:t>Concerns that these may impact on supply of generic essential medicines in less developed countries</a:t>
            </a:r>
          </a:p>
        </p:txBody>
      </p:sp>
      <p:sp>
        <p:nvSpPr>
          <p:cNvPr id="5" name="Slide Number Placeholder 4"/>
          <p:cNvSpPr>
            <a:spLocks noGrp="1"/>
          </p:cNvSpPr>
          <p:nvPr>
            <p:ph type="sldNum" sz="quarter" idx="12"/>
          </p:nvPr>
        </p:nvSpPr>
        <p:spPr/>
        <p:txBody>
          <a:bodyPr/>
          <a:lstStyle/>
          <a:p>
            <a:fld id="{FD09DD7A-66EE-49E9-A6E5-4CCA80F22981}" type="slidenum">
              <a:rPr lang="en-GB" smtClean="0"/>
              <a:pPr/>
              <a:t>36</a:t>
            </a:fld>
            <a:endParaRPr lang="en-GB"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wipe(left)">
                                      <p:cBhvr>
                                        <p:cTn id="12" dur="500"/>
                                        <p:tgtEl>
                                          <p:spTgt spid="337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wipe(left)">
                                      <p:cBhvr>
                                        <p:cTn id="17" dur="500"/>
                                        <p:tgtEl>
                                          <p:spTgt spid="337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795">
                                            <p:txEl>
                                              <p:pRg st="2" end="2"/>
                                            </p:txEl>
                                          </p:spTgt>
                                        </p:tgtEl>
                                        <p:attrNameLst>
                                          <p:attrName>style.visibility</p:attrName>
                                        </p:attrNameLst>
                                      </p:cBhvr>
                                      <p:to>
                                        <p:strVal val="visible"/>
                                      </p:to>
                                    </p:set>
                                    <p:animEffect transition="in" filter="wipe(left)">
                                      <p:cBhvr>
                                        <p:cTn id="22" dur="500"/>
                                        <p:tgtEl>
                                          <p:spTgt spid="3379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795">
                                            <p:txEl>
                                              <p:pRg st="3" end="3"/>
                                            </p:txEl>
                                          </p:spTgt>
                                        </p:tgtEl>
                                        <p:attrNameLst>
                                          <p:attrName>style.visibility</p:attrName>
                                        </p:attrNameLst>
                                      </p:cBhvr>
                                      <p:to>
                                        <p:strVal val="visible"/>
                                      </p:to>
                                    </p:set>
                                    <p:animEffect transition="in" filter="wipe(left)">
                                      <p:cBhvr>
                                        <p:cTn id="27" dur="500"/>
                                        <p:tgtEl>
                                          <p:spTgt spid="3379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795">
                                            <p:txEl>
                                              <p:pRg st="4" end="4"/>
                                            </p:txEl>
                                          </p:spTgt>
                                        </p:tgtEl>
                                        <p:attrNameLst>
                                          <p:attrName>style.visibility</p:attrName>
                                        </p:attrNameLst>
                                      </p:cBhvr>
                                      <p:to>
                                        <p:strVal val="visible"/>
                                      </p:to>
                                    </p:set>
                                    <p:animEffect transition="in" filter="wipe(left)">
                                      <p:cBhvr>
                                        <p:cTn id="32" dur="500"/>
                                        <p:tgtEl>
                                          <p:spTgt spid="33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379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medicines to patients faster</a:t>
            </a:r>
            <a:endParaRPr lang="en-GB" dirty="0"/>
          </a:p>
        </p:txBody>
      </p:sp>
      <p:sp>
        <p:nvSpPr>
          <p:cNvPr id="3" name="Content Placeholder 2"/>
          <p:cNvSpPr>
            <a:spLocks noGrp="1"/>
          </p:cNvSpPr>
          <p:nvPr>
            <p:ph idx="1"/>
          </p:nvPr>
        </p:nvSpPr>
        <p:spPr/>
        <p:txBody>
          <a:bodyPr/>
          <a:lstStyle/>
          <a:p>
            <a:r>
              <a:rPr lang="en-GB" dirty="0" smtClean="0"/>
              <a:t>The regulatory process and gathering the data required can be time-consuming, so the major agencies have schemes for potentially speeding up the process where a medicine is being developed for a disease with limited or no current effective treatments. These include: </a:t>
            </a:r>
          </a:p>
          <a:p>
            <a:pPr lvl="1"/>
            <a:r>
              <a:rPr lang="en-GB" dirty="0" smtClean="0"/>
              <a:t>Orphan status</a:t>
            </a:r>
          </a:p>
          <a:p>
            <a:pPr lvl="1"/>
            <a:r>
              <a:rPr lang="en-GB" dirty="0" smtClean="0"/>
              <a:t>PRIME / Breakthrough status</a:t>
            </a:r>
          </a:p>
          <a:p>
            <a:pPr lvl="1"/>
            <a:r>
              <a:rPr lang="en-GB" dirty="0" smtClean="0"/>
              <a:t>Conditional licensing</a:t>
            </a:r>
          </a:p>
          <a:p>
            <a:pPr lvl="1"/>
            <a:r>
              <a:rPr lang="en-GB" dirty="0" smtClean="0"/>
              <a:t>Adaptive licensing</a:t>
            </a:r>
          </a:p>
          <a:p>
            <a:pPr lvl="1"/>
            <a:r>
              <a:rPr lang="en-GB" dirty="0" smtClean="0"/>
              <a:t>Early Access to Medicines Scheme (UK)</a:t>
            </a:r>
          </a:p>
          <a:p>
            <a:pPr lvl="1"/>
            <a:endParaRPr lang="en-GB" dirty="0" smtClean="0"/>
          </a:p>
        </p:txBody>
      </p:sp>
      <p:sp>
        <p:nvSpPr>
          <p:cNvPr id="7" name="Slide Number Placeholder 6"/>
          <p:cNvSpPr>
            <a:spLocks noGrp="1"/>
          </p:cNvSpPr>
          <p:nvPr>
            <p:ph type="sldNum" sz="quarter" idx="12"/>
          </p:nvPr>
        </p:nvSpPr>
        <p:spPr/>
        <p:txBody>
          <a:bodyPr/>
          <a:lstStyle/>
          <a:p>
            <a:fld id="{FD09DD7A-66EE-49E9-A6E5-4CCA80F22981}" type="slidenum">
              <a:rPr lang="en-GB" smtClean="0"/>
              <a:pPr/>
              <a:t>37</a:t>
            </a:fld>
            <a:endParaRPr lang="en-GB" dirty="0"/>
          </a:p>
        </p:txBody>
      </p:sp>
    </p:spTree>
    <p:extLst>
      <p:ext uri="{BB962C8B-B14F-4D97-AF65-F5344CB8AC3E}">
        <p14:creationId xmlns:p14="http://schemas.microsoft.com/office/powerpoint/2010/main" val="8496931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Orphan medicines</a:t>
            </a:r>
            <a:endParaRPr lang="en-GB" dirty="0"/>
          </a:p>
        </p:txBody>
      </p:sp>
      <p:sp>
        <p:nvSpPr>
          <p:cNvPr id="3" name="Content Placeholder 2"/>
          <p:cNvSpPr>
            <a:spLocks noGrp="1"/>
          </p:cNvSpPr>
          <p:nvPr>
            <p:ph idx="1"/>
          </p:nvPr>
        </p:nvSpPr>
        <p:spPr/>
        <p:txBody>
          <a:bodyPr/>
          <a:lstStyle/>
          <a:p>
            <a:r>
              <a:rPr lang="en-GB" dirty="0" smtClean="0"/>
              <a:t>Principle used by EU and FDA to designate products for rare diseases: EU = orphan medicines; FDA = orphan products (which may include biological products, devices, medical foods)</a:t>
            </a:r>
          </a:p>
          <a:p>
            <a:r>
              <a:rPr lang="en-GB" dirty="0" smtClean="0"/>
              <a:t>Criteria similar for both – a product for a serious, rare, disease with limited or no existing therapies</a:t>
            </a:r>
          </a:p>
          <a:p>
            <a:pPr lvl="1"/>
            <a:r>
              <a:rPr lang="en-GB" dirty="0" smtClean="0"/>
              <a:t>In Europe, it is the medicinal product not the drug that is licensed, so existing drugs can be given Orphan Status (and advantages) for a new indication under a different brand name (e.g. sildenafil and other PDE-5 inhibitors for pulmonary arterial hypertension)</a:t>
            </a:r>
            <a:endParaRPr lang="en-GB" dirty="0"/>
          </a:p>
        </p:txBody>
      </p:sp>
      <p:sp>
        <p:nvSpPr>
          <p:cNvPr id="7" name="Slide Number Placeholder 6"/>
          <p:cNvSpPr>
            <a:spLocks noGrp="1"/>
          </p:cNvSpPr>
          <p:nvPr>
            <p:ph type="sldNum" sz="quarter" idx="12"/>
          </p:nvPr>
        </p:nvSpPr>
        <p:spPr/>
        <p:txBody>
          <a:bodyPr/>
          <a:lstStyle/>
          <a:p>
            <a:fld id="{FD09DD7A-66EE-49E9-A6E5-4CCA80F22981}" type="slidenum">
              <a:rPr lang="en-GB" smtClean="0"/>
              <a:pPr/>
              <a:t>38</a:t>
            </a:fld>
            <a:endParaRPr lang="en-GB" dirty="0"/>
          </a:p>
        </p:txBody>
      </p:sp>
    </p:spTree>
    <p:extLst>
      <p:ext uri="{BB962C8B-B14F-4D97-AF65-F5344CB8AC3E}">
        <p14:creationId xmlns:p14="http://schemas.microsoft.com/office/powerpoint/2010/main" val="34306687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Orphan medicines</a:t>
            </a:r>
            <a:endParaRPr lang="en-GB" dirty="0"/>
          </a:p>
        </p:txBody>
      </p:sp>
      <p:sp>
        <p:nvSpPr>
          <p:cNvPr id="3" name="Content Placeholder 2"/>
          <p:cNvSpPr>
            <a:spLocks noGrp="1"/>
          </p:cNvSpPr>
          <p:nvPr>
            <p:ph idx="1"/>
          </p:nvPr>
        </p:nvSpPr>
        <p:spPr/>
        <p:txBody>
          <a:bodyPr/>
          <a:lstStyle/>
          <a:p>
            <a:r>
              <a:rPr lang="en-GB" dirty="0" smtClean="0"/>
              <a:t>Brings a number of incentives, such as assistance with the regulatory process and a period of market exclusivity</a:t>
            </a:r>
          </a:p>
          <a:p>
            <a:r>
              <a:rPr lang="en-GB" dirty="0" smtClean="0"/>
              <a:t>FDA may also provide funding for clinical research</a:t>
            </a:r>
          </a:p>
          <a:p>
            <a:pPr lvl="1"/>
            <a:r>
              <a:rPr lang="en-GB" dirty="0" smtClean="0"/>
              <a:t>Further regulatory information at </a:t>
            </a:r>
            <a:r>
              <a:rPr lang="en-GB" dirty="0" smtClean="0">
                <a:hlinkClick r:id="rId3"/>
              </a:rPr>
              <a:t>EMA</a:t>
            </a:r>
            <a:r>
              <a:rPr lang="en-GB" dirty="0" smtClean="0"/>
              <a:t> and </a:t>
            </a:r>
            <a:r>
              <a:rPr lang="en-GB" dirty="0" smtClean="0">
                <a:hlinkClick r:id="rId4"/>
              </a:rPr>
              <a:t>FDA</a:t>
            </a:r>
            <a:endParaRPr lang="en-GB" dirty="0" smtClean="0"/>
          </a:p>
          <a:p>
            <a:r>
              <a:rPr lang="en-GB" dirty="0"/>
              <a:t>Can be controversial due to cost of products but has greatly increased treatments for rare diseases</a:t>
            </a:r>
          </a:p>
          <a:p>
            <a:pPr lvl="1"/>
            <a:r>
              <a:rPr lang="en-GB" dirty="0" smtClean="0"/>
              <a:t>Problem – rare diseases are, by definition, rare, however there are many of them (around 7,000) and up to 10% of the population may be affected by a condition defined as a rare disease</a:t>
            </a:r>
          </a:p>
          <a:p>
            <a:pPr lvl="1"/>
            <a:r>
              <a:rPr lang="en-GB" dirty="0" smtClean="0"/>
              <a:t>Average annual cost (at list price) of orphan drugs is around five times that of non-orphan medications</a:t>
            </a:r>
          </a:p>
          <a:p>
            <a:pPr lvl="1"/>
            <a:r>
              <a:rPr lang="en-GB" dirty="0" smtClean="0"/>
              <a:t>Expected to account for a fifth of prescription drug sales by 2022</a:t>
            </a:r>
          </a:p>
          <a:p>
            <a:pPr lvl="2"/>
            <a:r>
              <a:rPr lang="en-GB" dirty="0" smtClean="0">
                <a:hlinkClick r:id="rId5"/>
              </a:rPr>
              <a:t>Information</a:t>
            </a:r>
            <a:r>
              <a:rPr lang="en-GB" dirty="0" smtClean="0"/>
              <a:t> from </a:t>
            </a:r>
            <a:r>
              <a:rPr lang="en-GB" dirty="0" smtClean="0">
                <a:hlinkClick r:id="rId6"/>
              </a:rPr>
              <a:t>ICER</a:t>
            </a:r>
            <a:r>
              <a:rPr lang="en-GB" dirty="0" smtClean="0"/>
              <a:t> </a:t>
            </a:r>
            <a:endParaRPr lang="en-GB" dirty="0"/>
          </a:p>
        </p:txBody>
      </p:sp>
      <p:sp>
        <p:nvSpPr>
          <p:cNvPr id="7" name="Slide Number Placeholder 6"/>
          <p:cNvSpPr>
            <a:spLocks noGrp="1"/>
          </p:cNvSpPr>
          <p:nvPr>
            <p:ph type="sldNum" sz="quarter" idx="12"/>
          </p:nvPr>
        </p:nvSpPr>
        <p:spPr/>
        <p:txBody>
          <a:bodyPr/>
          <a:lstStyle/>
          <a:p>
            <a:fld id="{FD09DD7A-66EE-49E9-A6E5-4CCA80F22981}" type="slidenum">
              <a:rPr lang="en-GB" smtClean="0"/>
              <a:pPr/>
              <a:t>39</a:t>
            </a:fld>
            <a:endParaRPr lang="en-GB" dirty="0"/>
          </a:p>
        </p:txBody>
      </p:sp>
    </p:spTree>
    <p:extLst>
      <p:ext uri="{BB962C8B-B14F-4D97-AF65-F5344CB8AC3E}">
        <p14:creationId xmlns:p14="http://schemas.microsoft.com/office/powerpoint/2010/main" val="13443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p:txBody>
          <a:bodyPr/>
          <a:lstStyle/>
          <a:p>
            <a:r>
              <a:rPr lang="en-GB" dirty="0" smtClean="0"/>
              <a:t>The life cycle of a medicine – pre-clinical</a:t>
            </a:r>
          </a:p>
        </p:txBody>
      </p:sp>
      <p:sp>
        <p:nvSpPr>
          <p:cNvPr id="24579" name="Rectangle 1027"/>
          <p:cNvSpPr>
            <a:spLocks noGrp="1" noChangeArrowheads="1"/>
          </p:cNvSpPr>
          <p:nvPr>
            <p:ph idx="1"/>
          </p:nvPr>
        </p:nvSpPr>
        <p:spPr/>
        <p:txBody>
          <a:bodyPr/>
          <a:lstStyle/>
          <a:p>
            <a:r>
              <a:rPr lang="en-GB" dirty="0" smtClean="0"/>
              <a:t>Preclinical development</a:t>
            </a:r>
          </a:p>
          <a:p>
            <a:pPr lvl="1"/>
            <a:r>
              <a:rPr lang="en-GB" dirty="0" smtClean="0"/>
              <a:t>The stage before promising compounds enter testing in humans</a:t>
            </a:r>
          </a:p>
          <a:p>
            <a:pPr lvl="1"/>
            <a:r>
              <a:rPr lang="en-GB" dirty="0" smtClean="0"/>
              <a:t>Often called the ‘laboratory bench’ stage: </a:t>
            </a:r>
          </a:p>
          <a:p>
            <a:pPr lvl="2"/>
            <a:r>
              <a:rPr lang="en-GB" dirty="0" smtClean="0"/>
              <a:t>based on pharmacological research, alteration of existing successful compounds (“me-too’s” from other companies and follow-up drugs from originators), pot-luck, and increasingly, molecular design</a:t>
            </a:r>
          </a:p>
          <a:p>
            <a:pPr lvl="1"/>
            <a:r>
              <a:rPr lang="en-GB" dirty="0" smtClean="0"/>
              <a:t>Many thousands of potential candidate drugs will be synthesised at this stage</a:t>
            </a:r>
          </a:p>
          <a:p>
            <a:pPr lvl="1"/>
            <a:r>
              <a:rPr lang="en-GB" dirty="0" smtClean="0"/>
              <a:t>Any promising compounds go to animal testing for activity and toxicity, then if still potentially useful, to pharmaceutical testing</a:t>
            </a:r>
          </a:p>
          <a:p>
            <a:pPr lvl="2"/>
            <a:r>
              <a:rPr lang="en-GB" dirty="0" smtClean="0"/>
              <a:t>to advance to clinical testing, a compound has to have useful pharmacological activity (obviously) and acceptable toxicity, it needs to be capable of efficient production-scale synthesis and purification, and it must be capable of being formulated into a stable medicine for administration</a:t>
            </a:r>
          </a:p>
        </p:txBody>
      </p:sp>
      <p:sp>
        <p:nvSpPr>
          <p:cNvPr id="4" name="Slide Number Placeholder 3"/>
          <p:cNvSpPr>
            <a:spLocks noGrp="1"/>
          </p:cNvSpPr>
          <p:nvPr>
            <p:ph type="sldNum" sz="quarter" idx="12"/>
          </p:nvPr>
        </p:nvSpPr>
        <p:spPr/>
        <p:txBody>
          <a:bodyPr/>
          <a:lstStyle/>
          <a:p>
            <a:fld id="{FD09DD7A-66EE-49E9-A6E5-4CCA80F22981}" type="slidenum">
              <a:rPr lang="en-GB" smtClean="0"/>
              <a:pPr/>
              <a:t>4</a:t>
            </a:fld>
            <a:endParaRPr lang="en-GB"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45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4579">
                                            <p:txEl>
                                              <p:pRg st="0" end="0"/>
                                            </p:txEl>
                                          </p:spTgt>
                                        </p:tgtEl>
                                        <p:attrNameLst>
                                          <p:attrName>style.visibility</p:attrName>
                                        </p:attrNameLst>
                                      </p:cBhvr>
                                      <p:to>
                                        <p:strVal val="visible"/>
                                      </p:to>
                                    </p:set>
                                    <p:anim calcmode="lin" valueType="num">
                                      <p:cBhvr additive="base">
                                        <p:cTn id="11"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457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4579">
                                            <p:txEl>
                                              <p:pRg st="1" end="1"/>
                                            </p:txEl>
                                          </p:spTgt>
                                        </p:tgtEl>
                                        <p:attrNameLst>
                                          <p:attrName>style.visibility</p:attrName>
                                        </p:attrNameLst>
                                      </p:cBhvr>
                                      <p:to>
                                        <p:strVal val="visible"/>
                                      </p:to>
                                    </p:set>
                                    <p:anim calcmode="lin" valueType="num">
                                      <p:cBhvr additive="base">
                                        <p:cTn id="15"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4579">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4579">
                                            <p:txEl>
                                              <p:pRg st="3" end="3"/>
                                            </p:txEl>
                                          </p:spTgt>
                                        </p:tgtEl>
                                        <p:attrNameLst>
                                          <p:attrName>style.visibility</p:attrName>
                                        </p:attrNameLst>
                                      </p:cBhvr>
                                      <p:to>
                                        <p:strVal val="visible"/>
                                      </p:to>
                                    </p:set>
                                    <p:anim calcmode="lin" valueType="num">
                                      <p:cBhvr additive="base">
                                        <p:cTn id="23" dur="500" fill="hold"/>
                                        <p:tgtEl>
                                          <p:spTgt spid="2457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457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 calcmode="lin" valueType="num">
                                      <p:cBhvr additive="base">
                                        <p:cTn id="27" dur="500" fill="hold"/>
                                        <p:tgtEl>
                                          <p:spTgt spid="2457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457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4579">
                                            <p:txEl>
                                              <p:pRg st="5" end="5"/>
                                            </p:txEl>
                                          </p:spTgt>
                                        </p:tgtEl>
                                        <p:attrNameLst>
                                          <p:attrName>style.visibility</p:attrName>
                                        </p:attrNameLst>
                                      </p:cBhvr>
                                      <p:to>
                                        <p:strVal val="visible"/>
                                      </p:to>
                                    </p:set>
                                    <p:anim calcmode="lin" valueType="num">
                                      <p:cBhvr additive="base">
                                        <p:cTn id="31" dur="500" fill="hold"/>
                                        <p:tgtEl>
                                          <p:spTgt spid="2457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579">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4579">
                                            <p:txEl>
                                              <p:pRg st="6" end="6"/>
                                            </p:txEl>
                                          </p:spTgt>
                                        </p:tgtEl>
                                        <p:attrNameLst>
                                          <p:attrName>style.visibility</p:attrName>
                                        </p:attrNameLst>
                                      </p:cBhvr>
                                      <p:to>
                                        <p:strVal val="visible"/>
                                      </p:to>
                                    </p:set>
                                    <p:anim calcmode="lin" valueType="num">
                                      <p:cBhvr additive="base">
                                        <p:cTn id="35" dur="500" fill="hold"/>
                                        <p:tgtEl>
                                          <p:spTgt spid="2457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457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7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lstStyle/>
          <a:p>
            <a:r>
              <a:rPr lang="en-GB" dirty="0" smtClean="0"/>
              <a:t>PRIME / Breakthrough</a:t>
            </a:r>
          </a:p>
        </p:txBody>
      </p:sp>
      <p:sp>
        <p:nvSpPr>
          <p:cNvPr id="28675" name="Rectangle 1027"/>
          <p:cNvSpPr>
            <a:spLocks noGrp="1" noChangeArrowheads="1"/>
          </p:cNvSpPr>
          <p:nvPr>
            <p:ph idx="1"/>
          </p:nvPr>
        </p:nvSpPr>
        <p:spPr/>
        <p:txBody>
          <a:bodyPr/>
          <a:lstStyle/>
          <a:p>
            <a:r>
              <a:rPr lang="en-GB" dirty="0" smtClean="0"/>
              <a:t>EMA ‘PRIME’ (PRIority Medicine); FDA ‘Breakthrough Therapy’</a:t>
            </a:r>
          </a:p>
          <a:p>
            <a:r>
              <a:rPr lang="en-GB" dirty="0" smtClean="0"/>
              <a:t>For medicines that are assessed as potentially providing substantial improvement over existing therapy, including in areas of unmet need</a:t>
            </a:r>
          </a:p>
          <a:p>
            <a:r>
              <a:rPr lang="en-GB" dirty="0" smtClean="0"/>
              <a:t>Gain enhanced access to regulatory support and expedited regulatory assessment if trial data positive</a:t>
            </a:r>
          </a:p>
          <a:p>
            <a:pPr lvl="1"/>
            <a:r>
              <a:rPr lang="en-GB" dirty="0" smtClean="0"/>
              <a:t>The FDA has </a:t>
            </a:r>
            <a:r>
              <a:rPr lang="en-GB" dirty="0" smtClean="0">
                <a:hlinkClick r:id="rId2"/>
              </a:rPr>
              <a:t>published </a:t>
            </a:r>
            <a:r>
              <a:rPr lang="en-GB" dirty="0" smtClean="0"/>
              <a:t>a simplified explanation of Breakthrough Therapy and some other processes available in the US for expediting availability of drugs to treat serious disease.</a:t>
            </a:r>
          </a:p>
        </p:txBody>
      </p:sp>
      <p:sp>
        <p:nvSpPr>
          <p:cNvPr id="4" name="Slide Number Placeholder 3"/>
          <p:cNvSpPr>
            <a:spLocks noGrp="1"/>
          </p:cNvSpPr>
          <p:nvPr>
            <p:ph type="sldNum" sz="quarter" idx="12"/>
          </p:nvPr>
        </p:nvSpPr>
        <p:spPr/>
        <p:txBody>
          <a:bodyPr/>
          <a:lstStyle/>
          <a:p>
            <a:fld id="{FD09DD7A-66EE-49E9-A6E5-4CCA80F22981}" type="slidenum">
              <a:rPr lang="en-GB" smtClean="0"/>
              <a:pPr/>
              <a:t>40</a:t>
            </a:fld>
            <a:endParaRPr lang="en-GB" dirty="0"/>
          </a:p>
        </p:txBody>
      </p:sp>
    </p:spTree>
    <p:extLst>
      <p:ext uri="{BB962C8B-B14F-4D97-AF65-F5344CB8AC3E}">
        <p14:creationId xmlns:p14="http://schemas.microsoft.com/office/powerpoint/2010/main" val="99913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8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8675">
                                            <p:txEl>
                                              <p:pRg st="0" end="0"/>
                                            </p:txEl>
                                          </p:spTgt>
                                        </p:tgtEl>
                                        <p:attrNameLst>
                                          <p:attrName>style.visibility</p:attrName>
                                        </p:attrNameLst>
                                      </p:cBhvr>
                                      <p:to>
                                        <p:strVal val="visible"/>
                                      </p:to>
                                    </p:set>
                                    <p:anim calcmode="lin" valueType="num">
                                      <p:cBhvr additive="base">
                                        <p:cTn id="11"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 calcmode="lin" valueType="num">
                                      <p:cBhvr additive="base">
                                        <p:cTn id="17"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8675">
                                            <p:txEl>
                                              <p:pRg st="2" end="2"/>
                                            </p:txEl>
                                          </p:spTgt>
                                        </p:tgtEl>
                                        <p:attrNameLst>
                                          <p:attrName>style.visibility</p:attrName>
                                        </p:attrNameLst>
                                      </p:cBhvr>
                                      <p:to>
                                        <p:strVal val="visible"/>
                                      </p:to>
                                    </p:set>
                                    <p:anim calcmode="lin" valueType="num">
                                      <p:cBhvr additive="base">
                                        <p:cTn id="23" dur="5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8675">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8675">
                                            <p:txEl>
                                              <p:pRg st="3" end="3"/>
                                            </p:txEl>
                                          </p:spTgt>
                                        </p:tgtEl>
                                        <p:attrNameLst>
                                          <p:attrName>style.visibility</p:attrName>
                                        </p:attrNameLst>
                                      </p:cBhvr>
                                      <p:to>
                                        <p:strVal val="visible"/>
                                      </p:to>
                                    </p:set>
                                    <p:anim calcmode="lin" valueType="num">
                                      <p:cBhvr additive="base">
                                        <p:cTn id="27" dur="500" fill="hold"/>
                                        <p:tgtEl>
                                          <p:spTgt spid="28675">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86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lstStyle/>
          <a:p>
            <a:r>
              <a:rPr lang="en-GB" dirty="0" smtClean="0"/>
              <a:t>Conditional licensing</a:t>
            </a:r>
          </a:p>
        </p:txBody>
      </p:sp>
      <p:sp>
        <p:nvSpPr>
          <p:cNvPr id="28675" name="Rectangle 1027"/>
          <p:cNvSpPr>
            <a:spLocks noGrp="1" noChangeArrowheads="1"/>
          </p:cNvSpPr>
          <p:nvPr>
            <p:ph idx="1"/>
          </p:nvPr>
        </p:nvSpPr>
        <p:spPr/>
        <p:txBody>
          <a:bodyPr/>
          <a:lstStyle/>
          <a:p>
            <a:r>
              <a:rPr lang="en-GB" dirty="0" smtClean="0"/>
              <a:t>Some medicines may be approved with a conditional licence</a:t>
            </a:r>
          </a:p>
          <a:p>
            <a:r>
              <a:rPr lang="en-GB" dirty="0" smtClean="0"/>
              <a:t>EMA definition: “The approval of a medicine on the basis of less complete clinical data than are normally required, because it answers an unmet medical need. To gain conditional approval, the available data must indicate that the medicine’s benefits outweigh its risks and the applicant should be in a position to provide the comprehensive clinical data in the future.”</a:t>
            </a:r>
          </a:p>
          <a:p>
            <a:r>
              <a:rPr lang="en-GB" dirty="0" smtClean="0"/>
              <a:t>Such medicines will be one (or more) of:</a:t>
            </a:r>
          </a:p>
          <a:p>
            <a:pPr lvl="1"/>
            <a:r>
              <a:rPr lang="en-GB" dirty="0" smtClean="0"/>
              <a:t>For serious conditions with limited existing options</a:t>
            </a:r>
          </a:p>
          <a:p>
            <a:pPr lvl="1"/>
            <a:r>
              <a:rPr lang="en-GB" dirty="0" smtClean="0"/>
              <a:t>Medicines for emergency situations (e.g. pandemic flu)</a:t>
            </a:r>
          </a:p>
          <a:p>
            <a:pPr lvl="1"/>
            <a:r>
              <a:rPr lang="en-GB" dirty="0" smtClean="0"/>
              <a:t>Designated orphan products</a:t>
            </a:r>
            <a:endParaRPr lang="en-GB" dirty="0"/>
          </a:p>
        </p:txBody>
      </p:sp>
      <p:sp>
        <p:nvSpPr>
          <p:cNvPr id="4" name="Slide Number Placeholder 3"/>
          <p:cNvSpPr>
            <a:spLocks noGrp="1"/>
          </p:cNvSpPr>
          <p:nvPr>
            <p:ph type="sldNum" sz="quarter" idx="12"/>
          </p:nvPr>
        </p:nvSpPr>
        <p:spPr/>
        <p:txBody>
          <a:bodyPr/>
          <a:lstStyle/>
          <a:p>
            <a:fld id="{FD09DD7A-66EE-49E9-A6E5-4CCA80F22981}" type="slidenum">
              <a:rPr lang="en-GB" smtClean="0"/>
              <a:pPr/>
              <a:t>41</a:t>
            </a:fld>
            <a:endParaRPr lang="en-GB" dirty="0"/>
          </a:p>
        </p:txBody>
      </p:sp>
    </p:spTree>
    <p:extLst>
      <p:ext uri="{BB962C8B-B14F-4D97-AF65-F5344CB8AC3E}">
        <p14:creationId xmlns:p14="http://schemas.microsoft.com/office/powerpoint/2010/main" val="48634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86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8675">
                                            <p:txEl>
                                              <p:pRg st="0" end="0"/>
                                            </p:txEl>
                                          </p:spTgt>
                                        </p:tgtEl>
                                        <p:attrNameLst>
                                          <p:attrName>style.visibility</p:attrName>
                                        </p:attrNameLst>
                                      </p:cBhvr>
                                      <p:to>
                                        <p:strVal val="visible"/>
                                      </p:to>
                                    </p:set>
                                    <p:anim calcmode="lin" valueType="num">
                                      <p:cBhvr additive="base">
                                        <p:cTn id="11"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 calcmode="lin" valueType="num">
                                      <p:cBhvr additive="base">
                                        <p:cTn id="17"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8675">
                                            <p:txEl>
                                              <p:pRg st="2" end="2"/>
                                            </p:txEl>
                                          </p:spTgt>
                                        </p:tgtEl>
                                        <p:attrNameLst>
                                          <p:attrName>style.visibility</p:attrName>
                                        </p:attrNameLst>
                                      </p:cBhvr>
                                      <p:to>
                                        <p:strVal val="visible"/>
                                      </p:to>
                                    </p:set>
                                    <p:anim calcmode="lin" valueType="num">
                                      <p:cBhvr additive="base">
                                        <p:cTn id="23" dur="5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8675">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8675">
                                            <p:txEl>
                                              <p:pRg st="3" end="3"/>
                                            </p:txEl>
                                          </p:spTgt>
                                        </p:tgtEl>
                                        <p:attrNameLst>
                                          <p:attrName>style.visibility</p:attrName>
                                        </p:attrNameLst>
                                      </p:cBhvr>
                                      <p:to>
                                        <p:strVal val="visible"/>
                                      </p:to>
                                    </p:set>
                                    <p:anim calcmode="lin" valueType="num">
                                      <p:cBhvr additive="base">
                                        <p:cTn id="27" dur="500" fill="hold"/>
                                        <p:tgtEl>
                                          <p:spTgt spid="28675">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8675">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500" fill="hold"/>
                                        <p:tgtEl>
                                          <p:spTgt spid="286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675">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8675">
                                            <p:txEl>
                                              <p:pRg st="5" end="5"/>
                                            </p:txEl>
                                          </p:spTgt>
                                        </p:tgtEl>
                                        <p:attrNameLst>
                                          <p:attrName>style.visibility</p:attrName>
                                        </p:attrNameLst>
                                      </p:cBhvr>
                                      <p:to>
                                        <p:strVal val="visible"/>
                                      </p:to>
                                    </p:set>
                                    <p:anim calcmode="lin" valueType="num">
                                      <p:cBhvr additive="base">
                                        <p:cTn id="35" dur="500" fill="hold"/>
                                        <p:tgtEl>
                                          <p:spTgt spid="28675">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867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lstStyle/>
          <a:p>
            <a:r>
              <a:rPr lang="en-GB" dirty="0" smtClean="0"/>
              <a:t>Conditional licensing 2</a:t>
            </a:r>
          </a:p>
        </p:txBody>
      </p:sp>
      <p:sp>
        <p:nvSpPr>
          <p:cNvPr id="28675" name="Rectangle 1027"/>
          <p:cNvSpPr>
            <a:spLocks noGrp="1" noChangeArrowheads="1"/>
          </p:cNvSpPr>
          <p:nvPr>
            <p:ph idx="1"/>
          </p:nvPr>
        </p:nvSpPr>
        <p:spPr/>
        <p:txBody>
          <a:bodyPr/>
          <a:lstStyle/>
          <a:p>
            <a:r>
              <a:rPr lang="en-GB" dirty="0" smtClean="0"/>
              <a:t>Conditional approval is valid for a year, renewable, and subject to post-marketing studies to confirm benefit-risk balance is positive</a:t>
            </a:r>
          </a:p>
          <a:p>
            <a:r>
              <a:rPr lang="en-GB" dirty="0" smtClean="0"/>
              <a:t>Will often use surrogate endpoints and there is debate over validity of these – e.g. see </a:t>
            </a:r>
            <a:r>
              <a:rPr lang="sv-SE" dirty="0" smtClean="0">
                <a:hlinkClick r:id="rId3"/>
              </a:rPr>
              <a:t>JAMA Intern Med. 2015;175(12):1992-1994</a:t>
            </a:r>
            <a:endParaRPr lang="sv-SE" dirty="0" smtClean="0"/>
          </a:p>
          <a:p>
            <a:r>
              <a:rPr lang="en-GB" dirty="0" smtClean="0"/>
              <a:t>The Canadian study quoted previously noted that medicines with priority review were more likely to be removed for safety reasons or receive a ‘black box’ emphasised safety warning</a:t>
            </a:r>
            <a:endParaRPr lang="en-GB" dirty="0"/>
          </a:p>
        </p:txBody>
      </p:sp>
      <p:sp>
        <p:nvSpPr>
          <p:cNvPr id="4" name="Slide Number Placeholder 3"/>
          <p:cNvSpPr>
            <a:spLocks noGrp="1"/>
          </p:cNvSpPr>
          <p:nvPr>
            <p:ph type="sldNum" sz="quarter" idx="12"/>
          </p:nvPr>
        </p:nvSpPr>
        <p:spPr/>
        <p:txBody>
          <a:bodyPr/>
          <a:lstStyle/>
          <a:p>
            <a:fld id="{FD09DD7A-66EE-49E9-A6E5-4CCA80F22981}" type="slidenum">
              <a:rPr lang="en-GB" smtClean="0"/>
              <a:pPr/>
              <a:t>42</a:t>
            </a:fld>
            <a:endParaRPr lang="en-GB" dirty="0"/>
          </a:p>
        </p:txBody>
      </p:sp>
    </p:spTree>
    <p:extLst>
      <p:ext uri="{BB962C8B-B14F-4D97-AF65-F5344CB8AC3E}">
        <p14:creationId xmlns:p14="http://schemas.microsoft.com/office/powerpoint/2010/main" val="280746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86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8675">
                                            <p:txEl>
                                              <p:pRg st="0" end="0"/>
                                            </p:txEl>
                                          </p:spTgt>
                                        </p:tgtEl>
                                        <p:attrNameLst>
                                          <p:attrName>style.visibility</p:attrName>
                                        </p:attrNameLst>
                                      </p:cBhvr>
                                      <p:to>
                                        <p:strVal val="visible"/>
                                      </p:to>
                                    </p:set>
                                    <p:anim calcmode="lin" valueType="num">
                                      <p:cBhvr additive="base">
                                        <p:cTn id="11"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 calcmode="lin" valueType="num">
                                      <p:cBhvr additive="base">
                                        <p:cTn id="17"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8675">
                                            <p:txEl>
                                              <p:pRg st="2" end="2"/>
                                            </p:txEl>
                                          </p:spTgt>
                                        </p:tgtEl>
                                        <p:attrNameLst>
                                          <p:attrName>style.visibility</p:attrName>
                                        </p:attrNameLst>
                                      </p:cBhvr>
                                      <p:to>
                                        <p:strVal val="visible"/>
                                      </p:to>
                                    </p:set>
                                    <p:anim calcmode="lin" valueType="num">
                                      <p:cBhvr additive="base">
                                        <p:cTn id="23" dur="5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‘Adaptive licensing’ - EMA</a:t>
            </a:r>
            <a:endParaRPr lang="en-GB" dirty="0"/>
          </a:p>
        </p:txBody>
      </p:sp>
      <p:sp>
        <p:nvSpPr>
          <p:cNvPr id="3" name="Content Placeholder 2"/>
          <p:cNvSpPr>
            <a:spLocks noGrp="1"/>
          </p:cNvSpPr>
          <p:nvPr>
            <p:ph idx="1"/>
          </p:nvPr>
        </p:nvSpPr>
        <p:spPr/>
        <p:txBody>
          <a:bodyPr/>
          <a:lstStyle/>
          <a:p>
            <a:r>
              <a:rPr lang="en-GB" dirty="0" smtClean="0"/>
              <a:t>Not conditional licensing, as above, but may include it</a:t>
            </a:r>
          </a:p>
          <a:p>
            <a:r>
              <a:rPr lang="en-GB" dirty="0" smtClean="0"/>
              <a:t>‘Iterative licensing’ initial approval for use in a restricted patient group, with use then gradually expanded to broader patient populations as more safety and efficacy data are generated</a:t>
            </a:r>
          </a:p>
          <a:p>
            <a:r>
              <a:rPr lang="en-GB" dirty="0" smtClean="0"/>
              <a:t>Early involvement of patients and health technology assessment bodies expected in discussions on a medicine’s development.</a:t>
            </a:r>
          </a:p>
          <a:p>
            <a:r>
              <a:rPr lang="en-GB" dirty="0" smtClean="0"/>
              <a:t>Intended to apply mostly to treatments in areas of high medical need where it is difficult to collect data via traditional routes and where large clinical trials would unnecessarily expose patients who are unlikely to benefit - </a:t>
            </a:r>
            <a:r>
              <a:rPr lang="en-GB" dirty="0" smtClean="0">
                <a:hlinkClick r:id="rId2"/>
              </a:rPr>
              <a:t>EMA information</a:t>
            </a:r>
            <a:endParaRPr lang="en-GB" dirty="0"/>
          </a:p>
        </p:txBody>
      </p:sp>
      <p:sp>
        <p:nvSpPr>
          <p:cNvPr id="7" name="Slide Number Placeholder 6"/>
          <p:cNvSpPr>
            <a:spLocks noGrp="1"/>
          </p:cNvSpPr>
          <p:nvPr>
            <p:ph type="sldNum" sz="quarter" idx="12"/>
          </p:nvPr>
        </p:nvSpPr>
        <p:spPr/>
        <p:txBody>
          <a:bodyPr/>
          <a:lstStyle/>
          <a:p>
            <a:fld id="{FD09DD7A-66EE-49E9-A6E5-4CCA80F22981}" type="slidenum">
              <a:rPr lang="en-GB" smtClean="0"/>
              <a:pPr/>
              <a:t>43</a:t>
            </a:fld>
            <a:endParaRPr lang="en-GB" dirty="0"/>
          </a:p>
        </p:txBody>
      </p:sp>
    </p:spTree>
    <p:extLst>
      <p:ext uri="{BB962C8B-B14F-4D97-AF65-F5344CB8AC3E}">
        <p14:creationId xmlns:p14="http://schemas.microsoft.com/office/powerpoint/2010/main" val="381016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Access to Medicines’</a:t>
            </a:r>
            <a:endParaRPr lang="en-GB" dirty="0"/>
          </a:p>
        </p:txBody>
      </p:sp>
      <p:sp>
        <p:nvSpPr>
          <p:cNvPr id="3" name="Content Placeholder 2"/>
          <p:cNvSpPr>
            <a:spLocks noGrp="1"/>
          </p:cNvSpPr>
          <p:nvPr>
            <p:ph idx="1"/>
          </p:nvPr>
        </p:nvSpPr>
        <p:spPr/>
        <p:txBody>
          <a:bodyPr/>
          <a:lstStyle/>
          <a:p>
            <a:r>
              <a:rPr lang="en-GB" dirty="0" smtClean="0"/>
              <a:t>MHRA scheme for UK </a:t>
            </a:r>
          </a:p>
          <a:p>
            <a:r>
              <a:rPr lang="en-GB" dirty="0" smtClean="0"/>
              <a:t>Intended to allow patients access to medicines for treatment of life threatening or seriously debilitating conditions where there is an unmet need, before formal licensing</a:t>
            </a:r>
          </a:p>
          <a:p>
            <a:r>
              <a:rPr lang="en-GB" dirty="0" smtClean="0"/>
              <a:t>Launched April 2014; up to 13/11/18, 21 applications received an EAMS PAR (2 remain active - </a:t>
            </a:r>
            <a:r>
              <a:rPr lang="en-GB" dirty="0" smtClean="0">
                <a:hlinkClick r:id="rId3"/>
              </a:rPr>
              <a:t>http://tinyurl.com/honubdh</a:t>
            </a:r>
            <a:r>
              <a:rPr lang="en-GB" dirty="0" smtClean="0"/>
              <a:t>)</a:t>
            </a:r>
          </a:p>
          <a:p>
            <a:r>
              <a:rPr lang="en-GB" dirty="0" smtClean="0"/>
              <a:t>Three-step voluntary procedure:</a:t>
            </a:r>
          </a:p>
          <a:p>
            <a:pPr lvl="1"/>
            <a:r>
              <a:rPr lang="en-GB" dirty="0" smtClean="0"/>
              <a:t>Promising Innovative Medicine (PIM) designation</a:t>
            </a:r>
          </a:p>
          <a:p>
            <a:pPr lvl="1"/>
            <a:r>
              <a:rPr lang="en-GB" dirty="0" smtClean="0"/>
              <a:t>EAMS Scientific Opinion, normally based on completed P3 trial data, with an EAMS PAR issued on completion</a:t>
            </a:r>
          </a:p>
          <a:p>
            <a:pPr lvl="1"/>
            <a:r>
              <a:rPr lang="en-GB" dirty="0" smtClean="0"/>
              <a:t>Commissioning by NHS England</a:t>
            </a:r>
          </a:p>
          <a:p>
            <a:endParaRPr lang="en-GB" dirty="0"/>
          </a:p>
        </p:txBody>
      </p:sp>
      <p:sp>
        <p:nvSpPr>
          <p:cNvPr id="7" name="Slide Number Placeholder 6"/>
          <p:cNvSpPr>
            <a:spLocks noGrp="1"/>
          </p:cNvSpPr>
          <p:nvPr>
            <p:ph type="sldNum" sz="quarter" idx="12"/>
          </p:nvPr>
        </p:nvSpPr>
        <p:spPr/>
        <p:txBody>
          <a:bodyPr/>
          <a:lstStyle/>
          <a:p>
            <a:fld id="{FD09DD7A-66EE-49E9-A6E5-4CCA80F22981}" type="slidenum">
              <a:rPr lang="en-GB" smtClean="0"/>
              <a:pPr/>
              <a:t>44</a:t>
            </a:fld>
            <a:endParaRPr lang="en-GB" dirty="0"/>
          </a:p>
        </p:txBody>
      </p:sp>
    </p:spTree>
    <p:extLst>
      <p:ext uri="{BB962C8B-B14F-4D97-AF65-F5344CB8AC3E}">
        <p14:creationId xmlns:p14="http://schemas.microsoft.com/office/powerpoint/2010/main" val="306993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Access to Medicines’</a:t>
            </a:r>
            <a:endParaRPr lang="en-GB" dirty="0"/>
          </a:p>
        </p:txBody>
      </p:sp>
      <p:sp>
        <p:nvSpPr>
          <p:cNvPr id="3" name="Content Placeholder 2"/>
          <p:cNvSpPr>
            <a:spLocks noGrp="1"/>
          </p:cNvSpPr>
          <p:nvPr>
            <p:ph idx="1"/>
          </p:nvPr>
        </p:nvSpPr>
        <p:spPr/>
        <p:txBody>
          <a:bodyPr/>
          <a:lstStyle/>
          <a:p>
            <a:r>
              <a:rPr lang="en-GB" dirty="0" smtClean="0"/>
              <a:t>Once passed for EAMS, regular updates from the manufacturer to the MHRA are mandatory</a:t>
            </a:r>
          </a:p>
          <a:p>
            <a:r>
              <a:rPr lang="en-GB" dirty="0" smtClean="0"/>
              <a:t>Originally unfunded – companies expected to provide medicines for free, so criticised for favouring large companies and providing incentive for manufacturer to minimise time in the scheme (e.g. this </a:t>
            </a:r>
            <a:r>
              <a:rPr lang="en-GB" dirty="0" smtClean="0">
                <a:hlinkClick r:id="rId3"/>
              </a:rPr>
              <a:t>ABPI review</a:t>
            </a:r>
            <a:r>
              <a:rPr lang="en-GB" dirty="0" smtClean="0"/>
              <a:t>). An </a:t>
            </a:r>
            <a:r>
              <a:rPr lang="en-GB" dirty="0" smtClean="0">
                <a:hlinkClick r:id="rId4"/>
              </a:rPr>
              <a:t>independent review of EAMS</a:t>
            </a:r>
            <a:r>
              <a:rPr lang="en-GB" dirty="0" smtClean="0"/>
              <a:t> (March 2016) recommends providing funding for products from smaller companies</a:t>
            </a:r>
          </a:p>
          <a:p>
            <a:r>
              <a:rPr lang="en-GB" dirty="0" smtClean="0"/>
              <a:t>EAMS approval expires once the medicine is formally licensed. </a:t>
            </a:r>
          </a:p>
          <a:p>
            <a:endParaRPr lang="en-GB" dirty="0"/>
          </a:p>
        </p:txBody>
      </p:sp>
      <p:sp>
        <p:nvSpPr>
          <p:cNvPr id="7" name="Slide Number Placeholder 6"/>
          <p:cNvSpPr>
            <a:spLocks noGrp="1"/>
          </p:cNvSpPr>
          <p:nvPr>
            <p:ph type="sldNum" sz="quarter" idx="12"/>
          </p:nvPr>
        </p:nvSpPr>
        <p:spPr/>
        <p:txBody>
          <a:bodyPr/>
          <a:lstStyle/>
          <a:p>
            <a:fld id="{FD09DD7A-66EE-49E9-A6E5-4CCA80F22981}" type="slidenum">
              <a:rPr lang="en-GB" smtClean="0"/>
              <a:pPr/>
              <a:t>45</a:t>
            </a:fld>
            <a:endParaRPr lang="en-GB" dirty="0"/>
          </a:p>
        </p:txBody>
      </p:sp>
      <p:sp>
        <p:nvSpPr>
          <p:cNvPr id="8" name="TextBox 7"/>
          <p:cNvSpPr txBox="1"/>
          <p:nvPr/>
        </p:nvSpPr>
        <p:spPr>
          <a:xfrm>
            <a:off x="5652120" y="6021288"/>
            <a:ext cx="3024336" cy="307777"/>
          </a:xfrm>
          <a:prstGeom prst="rect">
            <a:avLst/>
          </a:prstGeom>
          <a:noFill/>
        </p:spPr>
        <p:txBody>
          <a:bodyPr wrap="square" rtlCol="0">
            <a:spAutoFit/>
          </a:bodyPr>
          <a:lstStyle/>
          <a:p>
            <a:r>
              <a:rPr lang="en-GB" sz="1400" dirty="0" smtClean="0"/>
              <a:t>EAMS – Early Access to Medicines Scheme</a:t>
            </a:r>
            <a:endParaRPr lang="en-GB" sz="1400" dirty="0"/>
          </a:p>
        </p:txBody>
      </p:sp>
    </p:spTree>
    <p:extLst>
      <p:ext uri="{BB962C8B-B14F-4D97-AF65-F5344CB8AC3E}">
        <p14:creationId xmlns:p14="http://schemas.microsoft.com/office/powerpoint/2010/main" val="38835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Regulatory approval vs. HTA – what’s the difference?</a:t>
            </a:r>
            <a:endParaRPr lang="en-GB" dirty="0"/>
          </a:p>
        </p:txBody>
      </p:sp>
      <p:sp>
        <p:nvSpPr>
          <p:cNvPr id="3" name="Content Placeholder 2"/>
          <p:cNvSpPr>
            <a:spLocks noGrp="1"/>
          </p:cNvSpPr>
          <p:nvPr>
            <p:ph idx="1"/>
          </p:nvPr>
        </p:nvSpPr>
        <p:spPr/>
        <p:txBody>
          <a:bodyPr/>
          <a:lstStyle/>
          <a:p>
            <a:r>
              <a:rPr lang="en-GB" dirty="0" smtClean="0"/>
              <a:t>There may sometimes be confusion between regulatory approval and Health Technology Assessment (HTA)</a:t>
            </a:r>
          </a:p>
          <a:p>
            <a:r>
              <a:rPr lang="en-GB" dirty="0" smtClean="0"/>
              <a:t>Regulatory approval:</a:t>
            </a:r>
          </a:p>
          <a:p>
            <a:pPr lvl="1"/>
            <a:r>
              <a:rPr lang="en-GB" dirty="0" smtClean="0"/>
              <a:t>Fundamentally to confirm absolute efficacy (‘does it work?’) and safety (‘is it acceptably safe for the intended indication?’), but covers far more including pharmaceutics, manufacturing, dose form stability, animal toxicology, etc. </a:t>
            </a:r>
          </a:p>
          <a:p>
            <a:pPr lvl="1"/>
            <a:r>
              <a:rPr lang="en-GB" dirty="0" smtClean="0"/>
              <a:t>Based on information dossier provided by the manufacturer, most of which will be in-house and confidential</a:t>
            </a:r>
          </a:p>
        </p:txBody>
      </p:sp>
      <p:sp>
        <p:nvSpPr>
          <p:cNvPr id="6" name="Slide Number Placeholder 5"/>
          <p:cNvSpPr>
            <a:spLocks noGrp="1"/>
          </p:cNvSpPr>
          <p:nvPr>
            <p:ph type="sldNum" sz="quarter" idx="12"/>
          </p:nvPr>
        </p:nvSpPr>
        <p:spPr/>
        <p:txBody>
          <a:bodyPr/>
          <a:lstStyle/>
          <a:p>
            <a:fld id="{FD09DD7A-66EE-49E9-A6E5-4CCA80F22981}" type="slidenum">
              <a:rPr lang="en-GB" smtClean="0"/>
              <a:pPr/>
              <a:t>46</a:t>
            </a:fld>
            <a:endParaRPr lang="en-GB"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Regulatory approval vs. HTA – what’s the difference?</a:t>
            </a:r>
            <a:endParaRPr lang="en-GB" dirty="0"/>
          </a:p>
        </p:txBody>
      </p:sp>
      <p:sp>
        <p:nvSpPr>
          <p:cNvPr id="3" name="Content Placeholder 2"/>
          <p:cNvSpPr>
            <a:spLocks noGrp="1"/>
          </p:cNvSpPr>
          <p:nvPr>
            <p:ph idx="1"/>
          </p:nvPr>
        </p:nvSpPr>
        <p:spPr>
          <a:xfrm>
            <a:off x="457200" y="1556792"/>
            <a:ext cx="8229600" cy="4876800"/>
          </a:xfrm>
        </p:spPr>
        <p:txBody>
          <a:bodyPr/>
          <a:lstStyle/>
          <a:p>
            <a:r>
              <a:rPr lang="en-GB" dirty="0" smtClean="0"/>
              <a:t>HTA:</a:t>
            </a:r>
          </a:p>
          <a:p>
            <a:pPr lvl="1"/>
            <a:r>
              <a:rPr lang="en-GB" dirty="0" smtClean="0"/>
              <a:t>Aim - to decide ‘place in therapy’ and ‘value for money’</a:t>
            </a:r>
          </a:p>
          <a:p>
            <a:pPr lvl="1"/>
            <a:r>
              <a:rPr lang="en-GB" dirty="0" smtClean="0"/>
              <a:t>Interested in relative efficacy (‘does it work better than what we use now?’) </a:t>
            </a:r>
          </a:p>
          <a:p>
            <a:pPr lvl="1"/>
            <a:r>
              <a:rPr lang="en-GB" dirty="0" smtClean="0"/>
              <a:t>Will look at relative safety (‘is it as safe as or safer than what we use now?’) and adverse effect profile (‘is it likely to spring any safety surprises?’)</a:t>
            </a:r>
          </a:p>
          <a:p>
            <a:pPr lvl="1"/>
            <a:r>
              <a:rPr lang="en-GB" dirty="0" smtClean="0"/>
              <a:t>May consider service implications (e.g. ‘is it easier to administer?’ or ‘does it need special tests before use, or expensive monitoring?’)</a:t>
            </a:r>
          </a:p>
          <a:p>
            <a:pPr lvl="1"/>
            <a:r>
              <a:rPr lang="en-GB" dirty="0" smtClean="0"/>
              <a:t>Based on peer-reviewed published information wherever possible</a:t>
            </a:r>
          </a:p>
          <a:p>
            <a:pPr lvl="1"/>
            <a:r>
              <a:rPr lang="en-GB" dirty="0" smtClean="0"/>
              <a:t>Cost a factor, both absolute and relative to existing therapeutic options (‘is this new medicine a reasonable use of our scarce healthcare resources?’)</a:t>
            </a:r>
            <a:endParaRPr lang="en-GB" dirty="0"/>
          </a:p>
        </p:txBody>
      </p:sp>
      <p:sp>
        <p:nvSpPr>
          <p:cNvPr id="6" name="Slide Number Placeholder 5"/>
          <p:cNvSpPr>
            <a:spLocks noGrp="1"/>
          </p:cNvSpPr>
          <p:nvPr>
            <p:ph type="sldNum" sz="quarter" idx="12"/>
          </p:nvPr>
        </p:nvSpPr>
        <p:spPr/>
        <p:txBody>
          <a:bodyPr/>
          <a:lstStyle/>
          <a:p>
            <a:fld id="{FD09DD7A-66EE-49E9-A6E5-4CCA80F22981}" type="slidenum">
              <a:rPr lang="en-GB" smtClean="0"/>
              <a:pPr/>
              <a:t>47</a:t>
            </a:fld>
            <a:endParaRPr lang="en-GB"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dirty="0" smtClean="0"/>
              <a:t>What stage is a drug at?</a:t>
            </a:r>
          </a:p>
        </p:txBody>
      </p:sp>
      <p:sp>
        <p:nvSpPr>
          <p:cNvPr id="15363" name="Rectangle 3"/>
          <p:cNvSpPr>
            <a:spLocks noGrp="1" noChangeArrowheads="1"/>
          </p:cNvSpPr>
          <p:nvPr>
            <p:ph idx="1"/>
          </p:nvPr>
        </p:nvSpPr>
        <p:spPr/>
        <p:txBody>
          <a:bodyPr/>
          <a:lstStyle/>
          <a:p>
            <a:r>
              <a:rPr lang="en-GB" dirty="0" smtClean="0"/>
              <a:t>Basic information often easy – most manufacturers have this on their website</a:t>
            </a:r>
          </a:p>
          <a:p>
            <a:pPr lvl="1"/>
            <a:r>
              <a:rPr lang="en-GB" dirty="0" smtClean="0"/>
              <a:t>under ‘pipeline’ or ‘research’; may be in Information for Investors section</a:t>
            </a:r>
          </a:p>
          <a:p>
            <a:r>
              <a:rPr lang="en-GB" dirty="0" smtClean="0"/>
              <a:t>Don’t forget the media – including the Web</a:t>
            </a:r>
          </a:p>
          <a:p>
            <a:pPr lvl="1"/>
            <a:r>
              <a:rPr lang="en-GB" dirty="0" smtClean="0"/>
              <a:t>beware – much of this is unbalanced, for example from PR agencies (for a rather elderly discussion of this problem see </a:t>
            </a:r>
            <a:r>
              <a:rPr lang="en-GB" dirty="0" smtClean="0">
                <a:hlinkClick r:id="rId2"/>
              </a:rPr>
              <a:t>http://www.policyalternatives.ca/publications/reports/drugs-news</a:t>
            </a:r>
            <a:r>
              <a:rPr lang="en-GB" dirty="0" smtClean="0"/>
              <a:t>), or from a source with a particular agenda (e.g. media reporting of MMR, SSRI). See NHS Choices ‘Behind the Headlines’ for good assessments of the latest ‘breakthroughs’.</a:t>
            </a:r>
          </a:p>
        </p:txBody>
      </p:sp>
      <p:sp>
        <p:nvSpPr>
          <p:cNvPr id="4" name="Slide Number Placeholder 3"/>
          <p:cNvSpPr>
            <a:spLocks noGrp="1"/>
          </p:cNvSpPr>
          <p:nvPr>
            <p:ph type="sldNum" sz="quarter" idx="12"/>
          </p:nvPr>
        </p:nvSpPr>
        <p:spPr/>
        <p:txBody>
          <a:bodyPr/>
          <a:lstStyle/>
          <a:p>
            <a:fld id="{FD09DD7A-66EE-49E9-A6E5-4CCA80F22981}" type="slidenum">
              <a:rPr lang="en-GB" smtClean="0"/>
              <a:pPr/>
              <a:t>48</a:t>
            </a:fld>
            <a:endParaRPr lang="en-GB" dirty="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randombar(horizontal)">
                                      <p:cBhvr>
                                        <p:cTn id="7" dur="5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randombar(horizontal)">
                                      <p:cBhvr>
                                        <p:cTn id="12" dur="500"/>
                                        <p:tgtEl>
                                          <p:spTgt spid="15363">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5363">
                                            <p:txEl>
                                              <p:pRg st="1" end="1"/>
                                            </p:txEl>
                                          </p:spTgt>
                                        </p:tgtEl>
                                        <p:attrNameLst>
                                          <p:attrName>style.visibility</p:attrName>
                                        </p:attrNameLst>
                                      </p:cBhvr>
                                      <p:to>
                                        <p:strVal val="visible"/>
                                      </p:to>
                                    </p:set>
                                    <p:animEffect transition="in" filter="randombar(horizontal)">
                                      <p:cBhvr>
                                        <p:cTn id="15" dur="500"/>
                                        <p:tgtEl>
                                          <p:spTgt spid="1536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5363">
                                            <p:txEl>
                                              <p:pRg st="2" end="2"/>
                                            </p:txEl>
                                          </p:spTgt>
                                        </p:tgtEl>
                                        <p:attrNameLst>
                                          <p:attrName>style.visibility</p:attrName>
                                        </p:attrNameLst>
                                      </p:cBhvr>
                                      <p:to>
                                        <p:strVal val="visible"/>
                                      </p:to>
                                    </p:set>
                                    <p:animEffect transition="in" filter="randombar(horizontal)">
                                      <p:cBhvr>
                                        <p:cTn id="20" dur="500"/>
                                        <p:tgtEl>
                                          <p:spTgt spid="15363">
                                            <p:txEl>
                                              <p:pRg st="2" end="2"/>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5363">
                                            <p:txEl>
                                              <p:pRg st="3" end="3"/>
                                            </p:txEl>
                                          </p:spTgt>
                                        </p:tgtEl>
                                        <p:attrNameLst>
                                          <p:attrName>style.visibility</p:attrName>
                                        </p:attrNameLst>
                                      </p:cBhvr>
                                      <p:to>
                                        <p:strVal val="visible"/>
                                      </p:to>
                                    </p:set>
                                    <p:animEffect transition="in" filter="randombar(horizontal)">
                                      <p:cBhvr>
                                        <p:cTn id="23"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dirty="0" smtClean="0"/>
              <a:t>What information is availabl</a:t>
            </a:r>
            <a:r>
              <a:rPr lang="en-GB" dirty="0"/>
              <a:t>e</a:t>
            </a:r>
            <a:r>
              <a:rPr lang="en-GB" dirty="0" smtClean="0"/>
              <a:t>?</a:t>
            </a:r>
          </a:p>
        </p:txBody>
      </p:sp>
      <p:sp>
        <p:nvSpPr>
          <p:cNvPr id="17411" name="Rectangle 3"/>
          <p:cNvSpPr>
            <a:spLocks noGrp="1" noChangeArrowheads="1"/>
          </p:cNvSpPr>
          <p:nvPr>
            <p:ph idx="1"/>
          </p:nvPr>
        </p:nvSpPr>
        <p:spPr/>
        <p:txBody>
          <a:bodyPr/>
          <a:lstStyle/>
          <a:p>
            <a:r>
              <a:rPr lang="en-GB" dirty="0" smtClean="0"/>
              <a:t>Regulatory agencies require a great deal of information for licensing – only part of this is directly clinical</a:t>
            </a:r>
          </a:p>
          <a:p>
            <a:r>
              <a:rPr lang="en-GB" dirty="0" smtClean="0"/>
              <a:t>Some will be published before launch – e.g. basic research, phase 2 studies</a:t>
            </a:r>
          </a:p>
          <a:p>
            <a:pPr lvl="1"/>
            <a:r>
              <a:rPr lang="en-GB" dirty="0" smtClean="0"/>
              <a:t>Companies will manage a publication strategy - “just enough, just in time” (e.g. abstracts and sponsored symposia) followed by exponential “share of voice” launch publications.</a:t>
            </a:r>
          </a:p>
          <a:p>
            <a:pPr lvl="1"/>
            <a:r>
              <a:rPr lang="en-GB" dirty="0" smtClean="0"/>
              <a:t>All the information will not necessarily be published – beware publication bias (e.g. see </a:t>
            </a:r>
            <a:r>
              <a:rPr lang="en-GB" dirty="0" smtClean="0">
                <a:hlinkClick r:id="rId2"/>
              </a:rPr>
              <a:t>PLoS Med 2008; 5(9): e191 doi:10.1371/journal.pmed.0050191</a:t>
            </a:r>
            <a:r>
              <a:rPr lang="en-GB" dirty="0" smtClean="0"/>
              <a:t>; and </a:t>
            </a:r>
            <a:r>
              <a:rPr lang="en-GB" dirty="0" smtClean="0">
                <a:hlinkClick r:id="rId3"/>
              </a:rPr>
              <a:t>BMJ 2013; 347:f6104</a:t>
            </a:r>
            <a:r>
              <a:rPr lang="en-GB" dirty="0" smtClean="0"/>
              <a:t>)</a:t>
            </a:r>
          </a:p>
          <a:p>
            <a:r>
              <a:rPr lang="en-GB" dirty="0" smtClean="0"/>
              <a:t>Company is the only source before licensing</a:t>
            </a:r>
          </a:p>
        </p:txBody>
      </p:sp>
      <p:sp>
        <p:nvSpPr>
          <p:cNvPr id="4" name="Slide Number Placeholder 3"/>
          <p:cNvSpPr>
            <a:spLocks noGrp="1"/>
          </p:cNvSpPr>
          <p:nvPr>
            <p:ph type="sldNum" sz="quarter" idx="12"/>
          </p:nvPr>
        </p:nvSpPr>
        <p:spPr/>
        <p:txBody>
          <a:bodyPr/>
          <a:lstStyle/>
          <a:p>
            <a:fld id="{FD09DD7A-66EE-49E9-A6E5-4CCA80F22981}" type="slidenum">
              <a:rPr lang="en-GB" smtClean="0"/>
              <a:pPr/>
              <a:t>49</a:t>
            </a:fld>
            <a:endParaRPr lang="en-GB" dirty="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randombar(horizontal)">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randombar(horizontal)">
                                      <p:cBhvr>
                                        <p:cTn id="12" dur="500"/>
                                        <p:tgtEl>
                                          <p:spTgt spid="17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randombar(horizontal)">
                                      <p:cBhvr>
                                        <p:cTn id="17" dur="500"/>
                                        <p:tgtEl>
                                          <p:spTgt spid="17411">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7411">
                                            <p:txEl>
                                              <p:pRg st="2" end="2"/>
                                            </p:txEl>
                                          </p:spTgt>
                                        </p:tgtEl>
                                        <p:attrNameLst>
                                          <p:attrName>style.visibility</p:attrName>
                                        </p:attrNameLst>
                                      </p:cBhvr>
                                      <p:to>
                                        <p:strVal val="visible"/>
                                      </p:to>
                                    </p:set>
                                    <p:animEffect transition="in" filter="randombar(horizontal)">
                                      <p:cBhvr>
                                        <p:cTn id="20" dur="500"/>
                                        <p:tgtEl>
                                          <p:spTgt spid="17411">
                                            <p:txEl>
                                              <p:pRg st="2" end="2"/>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7411">
                                            <p:txEl>
                                              <p:pRg st="3" end="3"/>
                                            </p:txEl>
                                          </p:spTgt>
                                        </p:tgtEl>
                                        <p:attrNameLst>
                                          <p:attrName>style.visibility</p:attrName>
                                        </p:attrNameLst>
                                      </p:cBhvr>
                                      <p:to>
                                        <p:strVal val="visible"/>
                                      </p:to>
                                    </p:set>
                                    <p:animEffect transition="in" filter="randombar(horizontal)">
                                      <p:cBhvr>
                                        <p:cTn id="23" dur="500"/>
                                        <p:tgtEl>
                                          <p:spTgt spid="17411">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7411">
                                            <p:txEl>
                                              <p:pRg st="4" end="4"/>
                                            </p:txEl>
                                          </p:spTgt>
                                        </p:tgtEl>
                                        <p:attrNameLst>
                                          <p:attrName>style.visibility</p:attrName>
                                        </p:attrNameLst>
                                      </p:cBhvr>
                                      <p:to>
                                        <p:strVal val="visible"/>
                                      </p:to>
                                    </p:set>
                                    <p:animEffect transition="in" filter="randombar(horizontal)">
                                      <p:cBhvr>
                                        <p:cTn id="28"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1027"/>
          <p:cNvSpPr>
            <a:spLocks noGrp="1" noChangeArrowheads="1"/>
          </p:cNvSpPr>
          <p:nvPr>
            <p:ph type="title"/>
          </p:nvPr>
        </p:nvSpPr>
        <p:spPr/>
        <p:txBody>
          <a:bodyPr/>
          <a:lstStyle/>
          <a:p>
            <a:r>
              <a:rPr lang="en-GB" dirty="0" smtClean="0"/>
              <a:t>The life cycle of a medicine – clinical trials</a:t>
            </a:r>
          </a:p>
        </p:txBody>
      </p:sp>
      <p:sp>
        <p:nvSpPr>
          <p:cNvPr id="25604" name="Rectangle 1028"/>
          <p:cNvSpPr>
            <a:spLocks noGrp="1" noChangeArrowheads="1"/>
          </p:cNvSpPr>
          <p:nvPr>
            <p:ph idx="1"/>
          </p:nvPr>
        </p:nvSpPr>
        <p:spPr/>
        <p:txBody>
          <a:bodyPr/>
          <a:lstStyle/>
          <a:p>
            <a:r>
              <a:rPr lang="en-GB" dirty="0" smtClean="0"/>
              <a:t>Clinical trials – first use in humans</a:t>
            </a:r>
          </a:p>
          <a:p>
            <a:pPr lvl="1"/>
            <a:r>
              <a:rPr lang="en-GB" dirty="0" smtClean="0"/>
              <a:t>Phase 1: the ‘first in humans’ stage; usually healthy volunteers; small numbers, usually &lt;&lt; 100. Aim to determine basic safety, kinetics, dose-ranging, possibly effect; expected to be safe, but see </a:t>
            </a:r>
            <a:r>
              <a:rPr lang="en-GB" dirty="0" smtClean="0">
                <a:hlinkClick r:id="rId2"/>
              </a:rPr>
              <a:t>TGN1412</a:t>
            </a:r>
            <a:endParaRPr lang="en-GB" dirty="0" smtClean="0"/>
          </a:p>
          <a:p>
            <a:pPr lvl="1"/>
            <a:r>
              <a:rPr lang="en-GB" dirty="0" smtClean="0"/>
              <a:t>Phase 2: ‘proof of concept’ stage; trials in patients – small numbers (&lt;100 to low 100’s). Intended to confirm therapeutic effect, effective dose, safety; generally randomised, double –blind, and placebo-controlled; also expected to be safe – but see </a:t>
            </a:r>
            <a:r>
              <a:rPr lang="en-GB" dirty="0" smtClean="0">
                <a:hlinkClick r:id="rId3"/>
              </a:rPr>
              <a:t>fialuridine</a:t>
            </a:r>
            <a:endParaRPr lang="en-GB" dirty="0" smtClean="0"/>
          </a:p>
          <a:p>
            <a:pPr lvl="1"/>
            <a:r>
              <a:rPr lang="en-GB" dirty="0" smtClean="0"/>
              <a:t>Animal studies will be continuing – longer-term safety, carcinogenicity, mutagenicity, etc.</a:t>
            </a:r>
          </a:p>
        </p:txBody>
      </p:sp>
      <p:sp>
        <p:nvSpPr>
          <p:cNvPr id="4" name="Slide Number Placeholder 3"/>
          <p:cNvSpPr>
            <a:spLocks noGrp="1"/>
          </p:cNvSpPr>
          <p:nvPr>
            <p:ph type="sldNum" sz="quarter" idx="12"/>
          </p:nvPr>
        </p:nvSpPr>
        <p:spPr/>
        <p:txBody>
          <a:bodyPr/>
          <a:lstStyle/>
          <a:p>
            <a:fld id="{FD09DD7A-66EE-49E9-A6E5-4CCA80F22981}" type="slidenum">
              <a:rPr lang="en-GB" smtClean="0"/>
              <a:pPr/>
              <a:t>5</a:t>
            </a:fld>
            <a:endParaRPr lang="en-GB"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56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5604">
                                            <p:txEl>
                                              <p:pRg st="0" end="0"/>
                                            </p:txEl>
                                          </p:spTgt>
                                        </p:tgtEl>
                                        <p:attrNameLst>
                                          <p:attrName>style.visibility</p:attrName>
                                        </p:attrNameLst>
                                      </p:cBhvr>
                                      <p:to>
                                        <p:strVal val="visible"/>
                                      </p:to>
                                    </p:set>
                                    <p:anim calcmode="lin" valueType="num">
                                      <p:cBhvr additive="base">
                                        <p:cTn id="11" dur="500" fill="hold"/>
                                        <p:tgtEl>
                                          <p:spTgt spid="2560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560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5604">
                                            <p:txEl>
                                              <p:pRg st="1" end="1"/>
                                            </p:txEl>
                                          </p:spTgt>
                                        </p:tgtEl>
                                        <p:attrNameLst>
                                          <p:attrName>style.visibility</p:attrName>
                                        </p:attrNameLst>
                                      </p:cBhvr>
                                      <p:to>
                                        <p:strVal val="visible"/>
                                      </p:to>
                                    </p:set>
                                    <p:anim calcmode="lin" valueType="num">
                                      <p:cBhvr additive="base">
                                        <p:cTn id="17" dur="500" fill="hold"/>
                                        <p:tgtEl>
                                          <p:spTgt spid="25604">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560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5604">
                                            <p:txEl>
                                              <p:pRg st="2" end="2"/>
                                            </p:txEl>
                                          </p:spTgt>
                                        </p:tgtEl>
                                        <p:attrNameLst>
                                          <p:attrName>style.visibility</p:attrName>
                                        </p:attrNameLst>
                                      </p:cBhvr>
                                      <p:to>
                                        <p:strVal val="visible"/>
                                      </p:to>
                                    </p:set>
                                    <p:anim calcmode="lin" valueType="num">
                                      <p:cBhvr additive="base">
                                        <p:cTn id="23" dur="500" fill="hold"/>
                                        <p:tgtEl>
                                          <p:spTgt spid="25604">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560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5604">
                                            <p:txEl>
                                              <p:pRg st="3" end="3"/>
                                            </p:txEl>
                                          </p:spTgt>
                                        </p:tgtEl>
                                        <p:attrNameLst>
                                          <p:attrName>style.visibility</p:attrName>
                                        </p:attrNameLst>
                                      </p:cBhvr>
                                      <p:to>
                                        <p:strVal val="visible"/>
                                      </p:to>
                                    </p:set>
                                    <p:anim calcmode="lin" valueType="num">
                                      <p:cBhvr additive="base">
                                        <p:cTn id="29" dur="500" fill="hold"/>
                                        <p:tgtEl>
                                          <p:spTgt spid="25604">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560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P spid="25604"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dirty="0" smtClean="0"/>
              <a:t>Getting information after licencing</a:t>
            </a:r>
          </a:p>
        </p:txBody>
      </p:sp>
      <p:sp>
        <p:nvSpPr>
          <p:cNvPr id="18435" name="Rectangle 3"/>
          <p:cNvSpPr>
            <a:spLocks noGrp="1" noChangeArrowheads="1"/>
          </p:cNvSpPr>
          <p:nvPr>
            <p:ph idx="1"/>
          </p:nvPr>
        </p:nvSpPr>
        <p:spPr/>
        <p:txBody>
          <a:bodyPr>
            <a:normAutofit lnSpcReduction="10000"/>
          </a:bodyPr>
          <a:lstStyle/>
          <a:p>
            <a:r>
              <a:rPr lang="en-GB" dirty="0" smtClean="0"/>
              <a:t>After licensing, the FDA, EMA and MHRA post Web dossiers</a:t>
            </a:r>
          </a:p>
          <a:p>
            <a:r>
              <a:rPr lang="en-GB" dirty="0" smtClean="0"/>
              <a:t>Information on mutual recognition and decentralised procedure drugs may be available from the </a:t>
            </a:r>
            <a:r>
              <a:rPr lang="en-GB" dirty="0" smtClean="0">
                <a:hlinkClick r:id="rId2"/>
              </a:rPr>
              <a:t>HMA website</a:t>
            </a:r>
            <a:endParaRPr lang="en-GB" dirty="0" smtClean="0"/>
          </a:p>
          <a:p>
            <a:pPr lvl="1"/>
            <a:r>
              <a:rPr lang="en-GB" dirty="0" smtClean="0"/>
              <a:t>HMA – website for EU/EEA Heads of Medicines Agencies</a:t>
            </a:r>
          </a:p>
          <a:p>
            <a:r>
              <a:rPr lang="en-GB" dirty="0" smtClean="0"/>
              <a:t>Company must supply any information requested by a clinician (including ‘data on file’)</a:t>
            </a:r>
          </a:p>
          <a:p>
            <a:pPr lvl="1"/>
            <a:r>
              <a:rPr lang="en-GB" dirty="0" smtClean="0"/>
              <a:t>frequently have formulary/review packs, but these will be biased to positive view</a:t>
            </a:r>
          </a:p>
          <a:p>
            <a:r>
              <a:rPr lang="en-GB" dirty="0" smtClean="0"/>
              <a:t>Clinical trials starting to appear in the literature</a:t>
            </a:r>
          </a:p>
          <a:p>
            <a:pPr lvl="1"/>
            <a:r>
              <a:rPr lang="en-GB" dirty="0" smtClean="0"/>
              <a:t>literature searching – remember Medline is not fully comprehensive and PubMed (based on Medline) is the most up to date</a:t>
            </a:r>
          </a:p>
          <a:p>
            <a:pPr lvl="1"/>
            <a:r>
              <a:rPr lang="en-GB" dirty="0" smtClean="0"/>
              <a:t>not all trials will be published (and those that are not may change your view - </a:t>
            </a:r>
            <a:r>
              <a:rPr lang="en-GB" dirty="0" smtClean="0">
                <a:hlinkClick r:id="rId3"/>
              </a:rPr>
              <a:t>BMJ 2010;341:c4737</a:t>
            </a:r>
            <a:r>
              <a:rPr lang="en-GB" dirty="0" smtClean="0"/>
              <a:t>)</a:t>
            </a:r>
          </a:p>
        </p:txBody>
      </p:sp>
      <p:sp>
        <p:nvSpPr>
          <p:cNvPr id="4" name="Slide Number Placeholder 3"/>
          <p:cNvSpPr>
            <a:spLocks noGrp="1"/>
          </p:cNvSpPr>
          <p:nvPr>
            <p:ph type="sldNum" sz="quarter" idx="12"/>
          </p:nvPr>
        </p:nvSpPr>
        <p:spPr/>
        <p:txBody>
          <a:bodyPr/>
          <a:lstStyle/>
          <a:p>
            <a:fld id="{FD09DD7A-66EE-49E9-A6E5-4CCA80F22981}" type="slidenum">
              <a:rPr lang="en-GB" smtClean="0"/>
              <a:pPr/>
              <a:t>50</a:t>
            </a:fld>
            <a:endParaRPr lang="en-GB" dirty="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randombar(horizontal)">
                                      <p:cBhvr>
                                        <p:cTn id="7" dur="5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randombar(horizontal)">
                                      <p:cBhvr>
                                        <p:cTn id="12" dur="500"/>
                                        <p:tgtEl>
                                          <p:spTgt spid="184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randombar(horizontal)">
                                      <p:cBhvr>
                                        <p:cTn id="17" dur="500"/>
                                        <p:tgtEl>
                                          <p:spTgt spid="18435">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435">
                                            <p:txEl>
                                              <p:pRg st="2" end="2"/>
                                            </p:txEl>
                                          </p:spTgt>
                                        </p:tgtEl>
                                        <p:attrNameLst>
                                          <p:attrName>style.visibility</p:attrName>
                                        </p:attrNameLst>
                                      </p:cBhvr>
                                      <p:to>
                                        <p:strVal val="visible"/>
                                      </p:to>
                                    </p:set>
                                    <p:animEffect transition="in" filter="randombar(horizontal)">
                                      <p:cBhvr>
                                        <p:cTn id="20" dur="500"/>
                                        <p:tgtEl>
                                          <p:spTgt spid="1843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Effect transition="in" filter="randombar(horizontal)">
                                      <p:cBhvr>
                                        <p:cTn id="25" dur="500"/>
                                        <p:tgtEl>
                                          <p:spTgt spid="18435">
                                            <p:txEl>
                                              <p:pRg st="3" end="3"/>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435">
                                            <p:txEl>
                                              <p:pRg st="4" end="4"/>
                                            </p:txEl>
                                          </p:spTgt>
                                        </p:tgtEl>
                                        <p:attrNameLst>
                                          <p:attrName>style.visibility</p:attrName>
                                        </p:attrNameLst>
                                      </p:cBhvr>
                                      <p:to>
                                        <p:strVal val="visible"/>
                                      </p:to>
                                    </p:set>
                                    <p:animEffect transition="in" filter="randombar(horizontal)">
                                      <p:cBhvr>
                                        <p:cTn id="28" dur="500"/>
                                        <p:tgtEl>
                                          <p:spTgt spid="18435">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8435">
                                            <p:txEl>
                                              <p:pRg st="5" end="5"/>
                                            </p:txEl>
                                          </p:spTgt>
                                        </p:tgtEl>
                                        <p:attrNameLst>
                                          <p:attrName>style.visibility</p:attrName>
                                        </p:attrNameLst>
                                      </p:cBhvr>
                                      <p:to>
                                        <p:strVal val="visible"/>
                                      </p:to>
                                    </p:set>
                                    <p:animEffect transition="in" filter="randombar(horizontal)">
                                      <p:cBhvr>
                                        <p:cTn id="33" dur="500"/>
                                        <p:tgtEl>
                                          <p:spTgt spid="18435">
                                            <p:txEl>
                                              <p:pRg st="5" end="5"/>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8435">
                                            <p:txEl>
                                              <p:pRg st="6" end="6"/>
                                            </p:txEl>
                                          </p:spTgt>
                                        </p:tgtEl>
                                        <p:attrNameLst>
                                          <p:attrName>style.visibility</p:attrName>
                                        </p:attrNameLst>
                                      </p:cBhvr>
                                      <p:to>
                                        <p:strVal val="visible"/>
                                      </p:to>
                                    </p:set>
                                    <p:animEffect transition="in" filter="randombar(horizontal)">
                                      <p:cBhvr>
                                        <p:cTn id="36" dur="500"/>
                                        <p:tgtEl>
                                          <p:spTgt spid="18435">
                                            <p:txEl>
                                              <p:pRg st="6" end="6"/>
                                            </p:tx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8435">
                                            <p:txEl>
                                              <p:pRg st="7" end="7"/>
                                            </p:txEl>
                                          </p:spTgt>
                                        </p:tgtEl>
                                        <p:attrNameLst>
                                          <p:attrName>style.visibility</p:attrName>
                                        </p:attrNameLst>
                                      </p:cBhvr>
                                      <p:to>
                                        <p:strVal val="visible"/>
                                      </p:to>
                                    </p:set>
                                    <p:animEffect transition="in" filter="randombar(horizontal)">
                                      <p:cBhvr>
                                        <p:cTn id="39" dur="500"/>
                                        <p:tgtEl>
                                          <p:spTgt spid="184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dirty="0" smtClean="0"/>
              <a:t>The life cycle of a medicine – clinical trials</a:t>
            </a:r>
          </a:p>
        </p:txBody>
      </p:sp>
      <p:sp>
        <p:nvSpPr>
          <p:cNvPr id="26627" name="Rectangle 3"/>
          <p:cNvSpPr>
            <a:spLocks noGrp="1" noChangeArrowheads="1"/>
          </p:cNvSpPr>
          <p:nvPr>
            <p:ph idx="1"/>
          </p:nvPr>
        </p:nvSpPr>
        <p:spPr/>
        <p:txBody>
          <a:bodyPr/>
          <a:lstStyle/>
          <a:p>
            <a:r>
              <a:rPr lang="en-GB" dirty="0" smtClean="0"/>
              <a:t>Phase 3 clinical trials </a:t>
            </a:r>
          </a:p>
          <a:p>
            <a:pPr lvl="1"/>
            <a:r>
              <a:rPr lang="en-GB" dirty="0" smtClean="0"/>
              <a:t>The effectiveness stage; aim to confirm efficacy and safety in patients with the condition(s) the drug is intended to treat</a:t>
            </a:r>
          </a:p>
          <a:p>
            <a:pPr lvl="1"/>
            <a:r>
              <a:rPr lang="en-GB" dirty="0" smtClean="0"/>
              <a:t>Will determine whether the drug is likely to reach the pharmacy shelf</a:t>
            </a:r>
          </a:p>
          <a:p>
            <a:pPr lvl="1"/>
            <a:r>
              <a:rPr lang="en-GB" dirty="0" smtClean="0"/>
              <a:t>Larger numbers – depends on condition, but usually at least hundreds and may be thousands to ten thousands</a:t>
            </a:r>
          </a:p>
          <a:p>
            <a:pPr lvl="1"/>
            <a:r>
              <a:rPr lang="en-GB" dirty="0" smtClean="0"/>
              <a:t>Will normally be double-blind, randomised, and placebo-controlled, although where a placebo would be unethical an active comparator may be used in a non-inferiority design</a:t>
            </a:r>
          </a:p>
          <a:p>
            <a:pPr lvl="1"/>
            <a:r>
              <a:rPr lang="en-GB" dirty="0" smtClean="0"/>
              <a:t>Almost always multi-centre and often multi-national</a:t>
            </a:r>
          </a:p>
          <a:p>
            <a:pPr lvl="1"/>
            <a:r>
              <a:rPr lang="en-GB" dirty="0" smtClean="0"/>
              <a:t>Required for regulatory submission except in exceptional circumstances – trials specifically intended for regulatory submission are often termed pivotal trials</a:t>
            </a:r>
          </a:p>
        </p:txBody>
      </p:sp>
      <p:sp>
        <p:nvSpPr>
          <p:cNvPr id="4" name="Slide Number Placeholder 3"/>
          <p:cNvSpPr>
            <a:spLocks noGrp="1"/>
          </p:cNvSpPr>
          <p:nvPr>
            <p:ph type="sldNum" sz="quarter" idx="12"/>
          </p:nvPr>
        </p:nvSpPr>
        <p:spPr/>
        <p:txBody>
          <a:bodyPr/>
          <a:lstStyle/>
          <a:p>
            <a:fld id="{FD09DD7A-66EE-49E9-A6E5-4CCA80F22981}" type="slidenum">
              <a:rPr lang="en-GB" smtClean="0"/>
              <a:pPr/>
              <a:t>6</a:t>
            </a:fld>
            <a:endParaRPr lang="en-GB"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66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6627">
                                            <p:txEl>
                                              <p:pRg st="0" end="0"/>
                                            </p:txEl>
                                          </p:spTgt>
                                        </p:tgtEl>
                                        <p:attrNameLst>
                                          <p:attrName>style.visibility</p:attrName>
                                        </p:attrNameLst>
                                      </p:cBhvr>
                                      <p:to>
                                        <p:strVal val="visible"/>
                                      </p:to>
                                    </p:set>
                                    <p:anim calcmode="lin" valueType="num">
                                      <p:cBhvr additive="base">
                                        <p:cTn id="11"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anim calcmode="lin" valueType="num">
                                      <p:cBhvr additive="base">
                                        <p:cTn id="17"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6627">
                                            <p:txEl>
                                              <p:pRg st="2" end="2"/>
                                            </p:txEl>
                                          </p:spTgt>
                                        </p:tgtEl>
                                        <p:attrNameLst>
                                          <p:attrName>style.visibility</p:attrName>
                                        </p:attrNameLst>
                                      </p:cBhvr>
                                      <p:to>
                                        <p:strVal val="visible"/>
                                      </p:to>
                                    </p:set>
                                    <p:anim calcmode="lin" valueType="num">
                                      <p:cBhvr additive="base">
                                        <p:cTn id="23"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6627">
                                            <p:txEl>
                                              <p:pRg st="3" end="3"/>
                                            </p:txEl>
                                          </p:spTgt>
                                        </p:tgtEl>
                                        <p:attrNameLst>
                                          <p:attrName>style.visibility</p:attrName>
                                        </p:attrNameLst>
                                      </p:cBhvr>
                                      <p:to>
                                        <p:strVal val="visible"/>
                                      </p:to>
                                    </p:set>
                                    <p:anim calcmode="lin" valueType="num">
                                      <p:cBhvr additive="base">
                                        <p:cTn id="29"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6627">
                                            <p:txEl>
                                              <p:pRg st="3" end="3"/>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6627">
                                            <p:txEl>
                                              <p:pRg st="4" end="4"/>
                                            </p:txEl>
                                          </p:spTgt>
                                        </p:tgtEl>
                                        <p:attrNameLst>
                                          <p:attrName>style.visibility</p:attrName>
                                        </p:attrNameLst>
                                      </p:cBhvr>
                                      <p:to>
                                        <p:strVal val="visible"/>
                                      </p:to>
                                    </p:set>
                                    <p:anim calcmode="lin" valueType="num">
                                      <p:cBhvr additive="base">
                                        <p:cTn id="33"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6627">
                                            <p:txEl>
                                              <p:pRg st="4" end="4"/>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 calcmode="lin" valueType="num">
                                      <p:cBhvr additive="base">
                                        <p:cTn id="37" dur="500" fill="hold"/>
                                        <p:tgtEl>
                                          <p:spTgt spid="2662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62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6627">
                                            <p:txEl>
                                              <p:pRg st="6" end="6"/>
                                            </p:txEl>
                                          </p:spTgt>
                                        </p:tgtEl>
                                        <p:attrNameLst>
                                          <p:attrName>style.visibility</p:attrName>
                                        </p:attrNameLst>
                                      </p:cBhvr>
                                      <p:to>
                                        <p:strVal val="visible"/>
                                      </p:to>
                                    </p:set>
                                    <p:anim calcmode="lin" valueType="num">
                                      <p:cBhvr additive="base">
                                        <p:cTn id="43" dur="500" fill="hold"/>
                                        <p:tgtEl>
                                          <p:spTgt spid="2662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662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p:txBody>
          <a:bodyPr/>
          <a:lstStyle/>
          <a:p>
            <a:r>
              <a:rPr lang="en-GB" dirty="0" smtClean="0"/>
              <a:t>The life cycle of a medicine - licensing</a:t>
            </a:r>
          </a:p>
        </p:txBody>
      </p:sp>
      <p:sp>
        <p:nvSpPr>
          <p:cNvPr id="27651" name="Rectangle 1027"/>
          <p:cNvSpPr>
            <a:spLocks noGrp="1" noChangeArrowheads="1"/>
          </p:cNvSpPr>
          <p:nvPr>
            <p:ph idx="1"/>
          </p:nvPr>
        </p:nvSpPr>
        <p:spPr/>
        <p:txBody>
          <a:bodyPr/>
          <a:lstStyle/>
          <a:p>
            <a:r>
              <a:rPr lang="en-GB" dirty="0" smtClean="0"/>
              <a:t>Regulatory submission </a:t>
            </a:r>
          </a:p>
          <a:p>
            <a:pPr lvl="1"/>
            <a:r>
              <a:rPr lang="en-GB" dirty="0" smtClean="0"/>
              <a:t>Data package submitted to medicines licensing authorities to get permission to market the product</a:t>
            </a:r>
          </a:p>
          <a:p>
            <a:pPr lvl="1"/>
            <a:r>
              <a:rPr lang="en-GB" dirty="0" smtClean="0"/>
              <a:t>Package will include all data generated so far on efficacy, safety, pharmaceutics, pharmacokinetics, formulation, labelling, packaging, manufacturing process, raw material sources, etc., etc. </a:t>
            </a:r>
          </a:p>
          <a:p>
            <a:pPr lvl="2"/>
            <a:r>
              <a:rPr lang="en-GB" dirty="0" smtClean="0"/>
              <a:t>Summarised by the FDA as “The documentation required in [a regulatory submission] is supposed to tell the drug's whole story, including what happened during the clinical tests, what the ingredients of the drug are, the results of the animal studies, how the drug behaves in the body, and how it is manufactured, processed and packaged.”</a:t>
            </a:r>
          </a:p>
          <a:p>
            <a:pPr lvl="1"/>
            <a:r>
              <a:rPr lang="en-GB" dirty="0" smtClean="0"/>
              <a:t>Needs to be correct as any future changes must be agreed with regulatory authorities</a:t>
            </a:r>
          </a:p>
        </p:txBody>
      </p:sp>
      <p:sp>
        <p:nvSpPr>
          <p:cNvPr id="4" name="Slide Number Placeholder 3"/>
          <p:cNvSpPr>
            <a:spLocks noGrp="1"/>
          </p:cNvSpPr>
          <p:nvPr>
            <p:ph type="sldNum" sz="quarter" idx="12"/>
          </p:nvPr>
        </p:nvSpPr>
        <p:spPr/>
        <p:txBody>
          <a:bodyPr/>
          <a:lstStyle/>
          <a:p>
            <a:fld id="{FD09DD7A-66EE-49E9-A6E5-4CCA80F22981}" type="slidenum">
              <a:rPr lang="en-GB" smtClean="0"/>
              <a:pPr/>
              <a:t>7</a:t>
            </a:fld>
            <a:endParaRPr lang="en-GB"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76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7651">
                                            <p:txEl>
                                              <p:pRg st="0" end="0"/>
                                            </p:txEl>
                                          </p:spTgt>
                                        </p:tgtEl>
                                        <p:attrNameLst>
                                          <p:attrName>style.visibility</p:attrName>
                                        </p:attrNameLst>
                                      </p:cBhvr>
                                      <p:to>
                                        <p:strVal val="visible"/>
                                      </p:to>
                                    </p:set>
                                    <p:anim calcmode="lin" valueType="num">
                                      <p:cBhvr additive="base">
                                        <p:cTn id="11"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7651">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651">
                                            <p:txEl>
                                              <p:pRg st="1" end="1"/>
                                            </p:txEl>
                                          </p:spTgt>
                                        </p:tgtEl>
                                        <p:attrNameLst>
                                          <p:attrName>style.visibility</p:attrName>
                                        </p:attrNameLst>
                                      </p:cBhvr>
                                      <p:to>
                                        <p:strVal val="visible"/>
                                      </p:to>
                                    </p:set>
                                    <p:anim calcmode="lin" valueType="num">
                                      <p:cBhvr additive="base">
                                        <p:cTn id="15"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7651">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7651">
                                            <p:txEl>
                                              <p:pRg st="3" end="3"/>
                                            </p:txEl>
                                          </p:spTgt>
                                        </p:tgtEl>
                                        <p:attrNameLst>
                                          <p:attrName>style.visibility</p:attrName>
                                        </p:attrNameLst>
                                      </p:cBhvr>
                                      <p:to>
                                        <p:strVal val="visible"/>
                                      </p:to>
                                    </p:set>
                                    <p:anim calcmode="lin" valueType="num">
                                      <p:cBhvr additive="base">
                                        <p:cTn id="23"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7651">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 calcmode="lin" valueType="num">
                                      <p:cBhvr additive="base">
                                        <p:cTn id="27" dur="5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76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lstStyle/>
          <a:p>
            <a:r>
              <a:rPr lang="en-GB" dirty="0" smtClean="0"/>
              <a:t>The life cycle of a medicine - approval</a:t>
            </a:r>
          </a:p>
        </p:txBody>
      </p:sp>
      <p:sp>
        <p:nvSpPr>
          <p:cNvPr id="28675" name="Rectangle 1027"/>
          <p:cNvSpPr>
            <a:spLocks noGrp="1" noChangeArrowheads="1"/>
          </p:cNvSpPr>
          <p:nvPr>
            <p:ph idx="1"/>
          </p:nvPr>
        </p:nvSpPr>
        <p:spPr/>
        <p:txBody>
          <a:bodyPr/>
          <a:lstStyle/>
          <a:p>
            <a:r>
              <a:rPr lang="en-GB" dirty="0" smtClean="0"/>
              <a:t>Product approval </a:t>
            </a:r>
          </a:p>
          <a:p>
            <a:pPr lvl="1"/>
            <a:r>
              <a:rPr lang="en-GB" dirty="0" smtClean="0"/>
              <a:t>Most submitted drugs will be approved, as companies try to ensure that the data package is adequate </a:t>
            </a:r>
          </a:p>
          <a:p>
            <a:pPr lvl="1"/>
            <a:r>
              <a:rPr lang="en-GB" dirty="0" smtClean="0"/>
              <a:t>Aim of the regulatory body is to ensure medicine is effective and has acceptable safety for indication</a:t>
            </a:r>
          </a:p>
          <a:p>
            <a:pPr lvl="1"/>
            <a:r>
              <a:rPr lang="en-GB" dirty="0" smtClean="0"/>
              <a:t>Procedures basically similar for all – submission checked by in-house staff, then reviewed by expert committee who will make a recommendation to the licensing body</a:t>
            </a:r>
          </a:p>
          <a:p>
            <a:r>
              <a:rPr lang="en-GB" dirty="0" smtClean="0"/>
              <a:t>May get approval subject to post-marketing studies (conditional licensing)</a:t>
            </a:r>
          </a:p>
          <a:p>
            <a:r>
              <a:rPr lang="en-GB" dirty="0" smtClean="0"/>
              <a:t>Note that medicinal products are licensed, not drugs</a:t>
            </a:r>
          </a:p>
          <a:p>
            <a:endParaRPr lang="en-GB" dirty="0" smtClean="0"/>
          </a:p>
        </p:txBody>
      </p:sp>
      <p:sp>
        <p:nvSpPr>
          <p:cNvPr id="4" name="Slide Number Placeholder 3"/>
          <p:cNvSpPr>
            <a:spLocks noGrp="1"/>
          </p:cNvSpPr>
          <p:nvPr>
            <p:ph type="sldNum" sz="quarter" idx="12"/>
          </p:nvPr>
        </p:nvSpPr>
        <p:spPr/>
        <p:txBody>
          <a:bodyPr/>
          <a:lstStyle/>
          <a:p>
            <a:fld id="{FD09DD7A-66EE-49E9-A6E5-4CCA80F22981}" type="slidenum">
              <a:rPr lang="en-GB" smtClean="0"/>
              <a:pPr/>
              <a:t>8</a:t>
            </a:fld>
            <a:endParaRPr lang="en-GB"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86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8675">
                                            <p:txEl>
                                              <p:pRg st="0" end="0"/>
                                            </p:txEl>
                                          </p:spTgt>
                                        </p:tgtEl>
                                        <p:attrNameLst>
                                          <p:attrName>style.visibility</p:attrName>
                                        </p:attrNameLst>
                                      </p:cBhvr>
                                      <p:to>
                                        <p:strVal val="visible"/>
                                      </p:to>
                                    </p:set>
                                    <p:anim calcmode="lin" valueType="num">
                                      <p:cBhvr additive="base">
                                        <p:cTn id="11"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867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8675">
                                            <p:txEl>
                                              <p:pRg st="1" end="1"/>
                                            </p:txEl>
                                          </p:spTgt>
                                        </p:tgtEl>
                                        <p:attrNameLst>
                                          <p:attrName>style.visibility</p:attrName>
                                        </p:attrNameLst>
                                      </p:cBhvr>
                                      <p:to>
                                        <p:strVal val="visible"/>
                                      </p:to>
                                    </p:set>
                                    <p:anim calcmode="lin" valueType="num">
                                      <p:cBhvr additive="base">
                                        <p:cTn id="15"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8675">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8675">
                                            <p:txEl>
                                              <p:pRg st="3" end="3"/>
                                            </p:txEl>
                                          </p:spTgt>
                                        </p:tgtEl>
                                        <p:attrNameLst>
                                          <p:attrName>style.visibility</p:attrName>
                                        </p:attrNameLst>
                                      </p:cBhvr>
                                      <p:to>
                                        <p:strVal val="visible"/>
                                      </p:to>
                                    </p:set>
                                    <p:anim calcmode="lin" valueType="num">
                                      <p:cBhvr additive="base">
                                        <p:cTn id="23" dur="500" fill="hold"/>
                                        <p:tgtEl>
                                          <p:spTgt spid="2867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86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8675">
                                            <p:txEl>
                                              <p:pRg st="4" end="4"/>
                                            </p:txEl>
                                          </p:spTgt>
                                        </p:tgtEl>
                                        <p:attrNameLst>
                                          <p:attrName>style.visibility</p:attrName>
                                        </p:attrNameLst>
                                      </p:cBhvr>
                                      <p:to>
                                        <p:strVal val="visible"/>
                                      </p:to>
                                    </p:set>
                                    <p:anim calcmode="lin" valueType="num">
                                      <p:cBhvr additive="base">
                                        <p:cTn id="29" dur="500" fill="hold"/>
                                        <p:tgtEl>
                                          <p:spTgt spid="28675">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86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8675">
                                            <p:txEl>
                                              <p:pRg st="5" end="5"/>
                                            </p:txEl>
                                          </p:spTgt>
                                        </p:tgtEl>
                                        <p:attrNameLst>
                                          <p:attrName>style.visibility</p:attrName>
                                        </p:attrNameLst>
                                      </p:cBhvr>
                                      <p:to>
                                        <p:strVal val="visible"/>
                                      </p:to>
                                    </p:set>
                                    <p:anim calcmode="lin" valueType="num">
                                      <p:cBhvr additive="base">
                                        <p:cTn id="35" dur="500" fill="hold"/>
                                        <p:tgtEl>
                                          <p:spTgt spid="28675">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867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The life cycle of a medicine - launch</a:t>
            </a:r>
            <a:endParaRPr lang="en-GB" dirty="0"/>
          </a:p>
        </p:txBody>
      </p:sp>
      <p:sp>
        <p:nvSpPr>
          <p:cNvPr id="3" name="Content Placeholder 2"/>
          <p:cNvSpPr>
            <a:spLocks noGrp="1"/>
          </p:cNvSpPr>
          <p:nvPr>
            <p:ph idx="1"/>
          </p:nvPr>
        </p:nvSpPr>
        <p:spPr>
          <a:xfrm>
            <a:off x="685800" y="4208314"/>
            <a:ext cx="7772400" cy="2101006"/>
          </a:xfrm>
        </p:spPr>
        <p:txBody>
          <a:bodyPr>
            <a:normAutofit/>
          </a:bodyPr>
          <a:lstStyle/>
          <a:p>
            <a:r>
              <a:rPr lang="en-GB" dirty="0" smtClean="0"/>
              <a:t>The company finally has the chance to recoup their investment</a:t>
            </a:r>
          </a:p>
          <a:p>
            <a:r>
              <a:rPr lang="en-GB" dirty="0" smtClean="0"/>
              <a:t>Marketing department will have been involved for some time – looking at unique selling points, pricing, promotion methods, etc.</a:t>
            </a:r>
          </a:p>
        </p:txBody>
      </p:sp>
      <p:sp>
        <p:nvSpPr>
          <p:cNvPr id="20" name="Slide Number Placeholder 19"/>
          <p:cNvSpPr>
            <a:spLocks noGrp="1"/>
          </p:cNvSpPr>
          <p:nvPr>
            <p:ph type="sldNum" sz="quarter" idx="12"/>
          </p:nvPr>
        </p:nvSpPr>
        <p:spPr/>
        <p:txBody>
          <a:bodyPr/>
          <a:lstStyle/>
          <a:p>
            <a:pPr>
              <a:defRPr/>
            </a:pPr>
            <a:fld id="{FD09DD7A-66EE-49E9-A6E5-4CCA80F22981}" type="slidenum">
              <a:rPr lang="en-GB" smtClean="0"/>
              <a:pPr>
                <a:defRPr/>
              </a:pPr>
              <a:t>9</a:t>
            </a:fld>
            <a:endParaRPr lang="en-GB" dirty="0"/>
          </a:p>
        </p:txBody>
      </p:sp>
      <p:sp>
        <p:nvSpPr>
          <p:cNvPr id="5" name="Rectangle 4"/>
          <p:cNvSpPr/>
          <p:nvPr/>
        </p:nvSpPr>
        <p:spPr>
          <a:xfrm>
            <a:off x="2555776" y="2204864"/>
            <a:ext cx="4248472" cy="1200329"/>
          </a:xfrm>
          <a:prstGeom prst="rect">
            <a:avLst/>
          </a:prstGeom>
          <a:noFill/>
        </p:spPr>
        <p:txBody>
          <a:bodyPr anchor="ctr" anchorCtr="1">
            <a:spAutoFit/>
          </a:bodyPr>
          <a:lstStyle/>
          <a:p>
            <a:pPr algn="ctr">
              <a:defRPr/>
            </a:pPr>
            <a:r>
              <a:rPr lang="en-US" sz="7200" b="1" dirty="0">
                <a:ln w="31550"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41275" dist="12700" dir="12000000" algn="tl" rotWithShape="0">
                    <a:srgbClr val="000000">
                      <a:alpha val="40000"/>
                    </a:srgbClr>
                  </a:outerShdw>
                </a:effectLst>
                <a:latin typeface="Eras Bold ITC" pitchFamily="34" charset="0"/>
              </a:rPr>
              <a:t>Launch!</a:t>
            </a:r>
          </a:p>
        </p:txBody>
      </p:sp>
      <p:sp>
        <p:nvSpPr>
          <p:cNvPr id="6" name="Rectangle 5"/>
          <p:cNvSpPr/>
          <p:nvPr/>
        </p:nvSpPr>
        <p:spPr>
          <a:xfrm>
            <a:off x="1314133" y="1881698"/>
            <a:ext cx="540533" cy="923330"/>
          </a:xfrm>
          <a:prstGeom prst="rect">
            <a:avLst/>
          </a:prstGeom>
          <a:noFill/>
        </p:spPr>
        <p:txBody>
          <a:bodyPr wrap="none">
            <a:spAutoFit/>
          </a:bodyPr>
          <a:lstStyle/>
          <a:p>
            <a:pPr algn="ctr">
              <a:defRPr/>
            </a:pPr>
            <a:r>
              <a:rPr lang="en-US" sz="5400" b="1"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rPr>
              <a:t>$</a:t>
            </a:r>
          </a:p>
        </p:txBody>
      </p:sp>
      <p:sp>
        <p:nvSpPr>
          <p:cNvPr id="7" name="Rectangle 6"/>
          <p:cNvSpPr/>
          <p:nvPr/>
        </p:nvSpPr>
        <p:spPr>
          <a:xfrm>
            <a:off x="2610277" y="1556792"/>
            <a:ext cx="540533" cy="923330"/>
          </a:xfrm>
          <a:prstGeom prst="rect">
            <a:avLst/>
          </a:prstGeom>
          <a:noFill/>
        </p:spPr>
        <p:txBody>
          <a:bodyPr wrap="none">
            <a:spAutoFit/>
          </a:bodyPr>
          <a:lstStyle/>
          <a:p>
            <a:pPr algn="ctr">
              <a:defRPr/>
            </a:pPr>
            <a:r>
              <a:rPr lang="en-US" sz="5400" b="1"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rPr>
              <a:t>$</a:t>
            </a:r>
          </a:p>
        </p:txBody>
      </p:sp>
      <p:sp>
        <p:nvSpPr>
          <p:cNvPr id="8" name="Rectangle 7"/>
          <p:cNvSpPr/>
          <p:nvPr/>
        </p:nvSpPr>
        <p:spPr>
          <a:xfrm>
            <a:off x="4139479" y="1472931"/>
            <a:ext cx="540533" cy="923330"/>
          </a:xfrm>
          <a:prstGeom prst="rect">
            <a:avLst/>
          </a:prstGeom>
          <a:noFill/>
        </p:spPr>
        <p:txBody>
          <a:bodyPr wrap="none">
            <a:spAutoFit/>
          </a:bodyPr>
          <a:lstStyle/>
          <a:p>
            <a:pPr algn="ctr">
              <a:defRPr/>
            </a:pPr>
            <a:r>
              <a:rPr lang="en-US" sz="5400" b="1"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rPr>
              <a:t>£</a:t>
            </a:r>
          </a:p>
        </p:txBody>
      </p:sp>
      <p:sp>
        <p:nvSpPr>
          <p:cNvPr id="9" name="Rectangle 8"/>
          <p:cNvSpPr/>
          <p:nvPr/>
        </p:nvSpPr>
        <p:spPr>
          <a:xfrm>
            <a:off x="5292080" y="3306387"/>
            <a:ext cx="540533" cy="923330"/>
          </a:xfrm>
          <a:prstGeom prst="rect">
            <a:avLst/>
          </a:prstGeom>
          <a:noFill/>
        </p:spPr>
        <p:txBody>
          <a:bodyPr wrap="none">
            <a:spAutoFit/>
          </a:bodyPr>
          <a:lstStyle/>
          <a:p>
            <a:pPr algn="ctr">
              <a:defRPr/>
            </a:pPr>
            <a:r>
              <a:rPr lang="en-US" sz="5400" b="1"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rPr>
              <a:t>£</a:t>
            </a:r>
          </a:p>
        </p:txBody>
      </p:sp>
      <p:sp>
        <p:nvSpPr>
          <p:cNvPr id="10" name="Rectangle 9"/>
          <p:cNvSpPr/>
          <p:nvPr/>
        </p:nvSpPr>
        <p:spPr>
          <a:xfrm>
            <a:off x="1143976" y="2943528"/>
            <a:ext cx="649537" cy="923330"/>
          </a:xfrm>
          <a:prstGeom prst="rect">
            <a:avLst/>
          </a:prstGeom>
          <a:noFill/>
        </p:spPr>
        <p:txBody>
          <a:bodyPr wrap="none">
            <a:spAutoFit/>
          </a:bodyPr>
          <a:lstStyle/>
          <a:p>
            <a:pPr algn="ctr">
              <a:defRPr/>
            </a:pPr>
            <a:r>
              <a:rPr lang="en-US" sz="5400" b="1"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rPr>
              <a:t>¥</a:t>
            </a:r>
          </a:p>
        </p:txBody>
      </p:sp>
      <p:sp>
        <p:nvSpPr>
          <p:cNvPr id="11" name="Rectangle 10"/>
          <p:cNvSpPr/>
          <p:nvPr/>
        </p:nvSpPr>
        <p:spPr>
          <a:xfrm>
            <a:off x="7362805" y="1881698"/>
            <a:ext cx="649537" cy="923330"/>
          </a:xfrm>
          <a:prstGeom prst="rect">
            <a:avLst/>
          </a:prstGeom>
          <a:noFill/>
        </p:spPr>
        <p:txBody>
          <a:bodyPr wrap="none">
            <a:spAutoFit/>
          </a:bodyPr>
          <a:lstStyle/>
          <a:p>
            <a:pPr algn="ctr">
              <a:defRPr/>
            </a:pPr>
            <a:r>
              <a:rPr lang="en-US" sz="5400" b="1"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rPr>
              <a:t>¥</a:t>
            </a:r>
          </a:p>
        </p:txBody>
      </p:sp>
      <p:sp>
        <p:nvSpPr>
          <p:cNvPr id="12" name="Rectangle 11"/>
          <p:cNvSpPr/>
          <p:nvPr/>
        </p:nvSpPr>
        <p:spPr>
          <a:xfrm>
            <a:off x="3923928" y="3250743"/>
            <a:ext cx="540533" cy="923330"/>
          </a:xfrm>
          <a:prstGeom prst="rect">
            <a:avLst/>
          </a:prstGeom>
          <a:noFill/>
        </p:spPr>
        <p:txBody>
          <a:bodyPr wrap="none">
            <a:spAutoFit/>
          </a:bodyPr>
          <a:lstStyle/>
          <a:p>
            <a:pPr algn="ctr">
              <a:defRPr/>
            </a:pPr>
            <a:r>
              <a:rPr lang="en-US" sz="5400" b="1"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rPr>
              <a:t>€</a:t>
            </a:r>
          </a:p>
        </p:txBody>
      </p:sp>
      <p:sp>
        <p:nvSpPr>
          <p:cNvPr id="13" name="Rectangle 12"/>
          <p:cNvSpPr/>
          <p:nvPr/>
        </p:nvSpPr>
        <p:spPr>
          <a:xfrm>
            <a:off x="2015243" y="2726791"/>
            <a:ext cx="540533" cy="923330"/>
          </a:xfrm>
          <a:prstGeom prst="rect">
            <a:avLst/>
          </a:prstGeom>
          <a:noFill/>
        </p:spPr>
        <p:txBody>
          <a:bodyPr wrap="none">
            <a:spAutoFit/>
          </a:bodyPr>
          <a:lstStyle/>
          <a:p>
            <a:pPr algn="ctr">
              <a:defRPr/>
            </a:pPr>
            <a:r>
              <a:rPr lang="en-US" sz="5400" b="1"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rPr>
              <a:t>€</a:t>
            </a:r>
          </a:p>
        </p:txBody>
      </p:sp>
      <p:sp>
        <p:nvSpPr>
          <p:cNvPr id="14" name="Rectangle 13"/>
          <p:cNvSpPr/>
          <p:nvPr/>
        </p:nvSpPr>
        <p:spPr>
          <a:xfrm>
            <a:off x="6533981" y="3205567"/>
            <a:ext cx="540533" cy="923330"/>
          </a:xfrm>
          <a:prstGeom prst="rect">
            <a:avLst/>
          </a:prstGeom>
          <a:noFill/>
        </p:spPr>
        <p:txBody>
          <a:bodyPr wrap="none">
            <a:spAutoFit/>
          </a:bodyPr>
          <a:lstStyle/>
          <a:p>
            <a:pPr algn="ctr">
              <a:defRPr/>
            </a:pPr>
            <a:r>
              <a:rPr lang="en-US" sz="5400" b="1"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rPr>
              <a:t>$</a:t>
            </a:r>
          </a:p>
        </p:txBody>
      </p:sp>
      <p:sp>
        <p:nvSpPr>
          <p:cNvPr id="15" name="Rectangle 14"/>
          <p:cNvSpPr/>
          <p:nvPr/>
        </p:nvSpPr>
        <p:spPr>
          <a:xfrm>
            <a:off x="2771540" y="3284984"/>
            <a:ext cx="649537" cy="923330"/>
          </a:xfrm>
          <a:prstGeom prst="rect">
            <a:avLst/>
          </a:prstGeom>
          <a:noFill/>
        </p:spPr>
        <p:txBody>
          <a:bodyPr wrap="none">
            <a:spAutoFit/>
          </a:bodyPr>
          <a:lstStyle/>
          <a:p>
            <a:pPr algn="ctr">
              <a:defRPr/>
            </a:pPr>
            <a:r>
              <a:rPr lang="en-US" sz="5400" b="1"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rPr>
              <a:t>¥</a:t>
            </a:r>
          </a:p>
        </p:txBody>
      </p:sp>
      <p:sp>
        <p:nvSpPr>
          <p:cNvPr id="16" name="Rectangle 15"/>
          <p:cNvSpPr/>
          <p:nvPr/>
        </p:nvSpPr>
        <p:spPr>
          <a:xfrm>
            <a:off x="6346105" y="1556792"/>
            <a:ext cx="540533" cy="923330"/>
          </a:xfrm>
          <a:prstGeom prst="rect">
            <a:avLst/>
          </a:prstGeom>
          <a:noFill/>
        </p:spPr>
        <p:txBody>
          <a:bodyPr wrap="none">
            <a:spAutoFit/>
          </a:bodyPr>
          <a:lstStyle/>
          <a:p>
            <a:pPr algn="ctr">
              <a:defRPr/>
            </a:pPr>
            <a:r>
              <a:rPr lang="en-US" sz="5400" b="1"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rPr>
              <a:t>€</a:t>
            </a:r>
          </a:p>
        </p:txBody>
      </p:sp>
      <p:sp>
        <p:nvSpPr>
          <p:cNvPr id="17" name="Rectangle 16"/>
          <p:cNvSpPr/>
          <p:nvPr/>
        </p:nvSpPr>
        <p:spPr>
          <a:xfrm>
            <a:off x="5346580" y="1556792"/>
            <a:ext cx="540533" cy="923330"/>
          </a:xfrm>
          <a:prstGeom prst="rect">
            <a:avLst/>
          </a:prstGeom>
          <a:noFill/>
        </p:spPr>
        <p:txBody>
          <a:bodyPr wrap="none">
            <a:spAutoFit/>
          </a:bodyPr>
          <a:lstStyle/>
          <a:p>
            <a:pPr algn="ctr">
              <a:defRPr/>
            </a:pPr>
            <a:r>
              <a:rPr lang="en-US" sz="5400" b="1"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rPr>
              <a:t>$</a:t>
            </a:r>
          </a:p>
        </p:txBody>
      </p:sp>
      <p:sp>
        <p:nvSpPr>
          <p:cNvPr id="18" name="Rectangle 17"/>
          <p:cNvSpPr/>
          <p:nvPr/>
        </p:nvSpPr>
        <p:spPr>
          <a:xfrm>
            <a:off x="7687574" y="3068960"/>
            <a:ext cx="540533" cy="923330"/>
          </a:xfrm>
          <a:prstGeom prst="rect">
            <a:avLst/>
          </a:prstGeom>
          <a:noFill/>
        </p:spPr>
        <p:txBody>
          <a:bodyPr wrap="none">
            <a:spAutoFit/>
          </a:bodyPr>
          <a:lstStyle/>
          <a:p>
            <a:pPr algn="ctr">
              <a:defRPr/>
            </a:pPr>
            <a:r>
              <a:rPr lang="en-US" sz="5400" b="1"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nodeType="afterGroup">
                            <p:stCondLst>
                              <p:cond delay="0"/>
                            </p:stCondLst>
                            <p:childTnLst>
                              <p:par>
                                <p:cTn id="8" presetID="2" presetClass="entr" presetSubtype="1"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250" fill="hold"/>
                                        <p:tgtEl>
                                          <p:spTgt spid="16"/>
                                        </p:tgtEl>
                                        <p:attrNameLst>
                                          <p:attrName>ppt_x</p:attrName>
                                        </p:attrNameLst>
                                      </p:cBhvr>
                                      <p:tavLst>
                                        <p:tav tm="0">
                                          <p:val>
                                            <p:strVal val="#ppt_x"/>
                                          </p:val>
                                        </p:tav>
                                        <p:tav tm="100000">
                                          <p:val>
                                            <p:strVal val="#ppt_x"/>
                                          </p:val>
                                        </p:tav>
                                      </p:tavLst>
                                    </p:anim>
                                    <p:anim calcmode="lin" valueType="num">
                                      <p:cBhvr additive="base">
                                        <p:cTn id="11" dur="250" fill="hold"/>
                                        <p:tgtEl>
                                          <p:spTgt spid="16"/>
                                        </p:tgtEl>
                                        <p:attrNameLst>
                                          <p:attrName>ppt_y</p:attrName>
                                        </p:attrNameLst>
                                      </p:cBhvr>
                                      <p:tavLst>
                                        <p:tav tm="0">
                                          <p:val>
                                            <p:strVal val="0-#ppt_h/2"/>
                                          </p:val>
                                        </p:tav>
                                        <p:tav tm="100000">
                                          <p:val>
                                            <p:strVal val="#ppt_y"/>
                                          </p:val>
                                        </p:tav>
                                      </p:tavLst>
                                    </p:anim>
                                  </p:childTnLst>
                                </p:cTn>
                              </p:par>
                            </p:childTnLst>
                          </p:cTn>
                        </p:par>
                        <p:par>
                          <p:cTn id="12" fill="hold" nodeType="afterGroup">
                            <p:stCondLst>
                              <p:cond delay="250"/>
                            </p:stCondLst>
                            <p:childTnLst>
                              <p:par>
                                <p:cTn id="13" presetID="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50" fill="hold"/>
                                        <p:tgtEl>
                                          <p:spTgt spid="9"/>
                                        </p:tgtEl>
                                        <p:attrNameLst>
                                          <p:attrName>ppt_x</p:attrName>
                                        </p:attrNameLst>
                                      </p:cBhvr>
                                      <p:tavLst>
                                        <p:tav tm="0">
                                          <p:val>
                                            <p:strVal val="#ppt_x"/>
                                          </p:val>
                                        </p:tav>
                                        <p:tav tm="100000">
                                          <p:val>
                                            <p:strVal val="#ppt_x"/>
                                          </p:val>
                                        </p:tav>
                                      </p:tavLst>
                                    </p:anim>
                                    <p:anim calcmode="lin" valueType="num">
                                      <p:cBhvr additive="base">
                                        <p:cTn id="16" dur="250" fill="hold"/>
                                        <p:tgtEl>
                                          <p:spTgt spid="9"/>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500"/>
                            </p:stCondLst>
                            <p:childTnLst>
                              <p:par>
                                <p:cTn id="18" presetID="2" presetClass="entr" presetSubtype="9"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250" fill="hold"/>
                                        <p:tgtEl>
                                          <p:spTgt spid="6"/>
                                        </p:tgtEl>
                                        <p:attrNameLst>
                                          <p:attrName>ppt_x</p:attrName>
                                        </p:attrNameLst>
                                      </p:cBhvr>
                                      <p:tavLst>
                                        <p:tav tm="0">
                                          <p:val>
                                            <p:strVal val="0-#ppt_w/2"/>
                                          </p:val>
                                        </p:tav>
                                        <p:tav tm="100000">
                                          <p:val>
                                            <p:strVal val="#ppt_x"/>
                                          </p:val>
                                        </p:tav>
                                      </p:tavLst>
                                    </p:anim>
                                    <p:anim calcmode="lin" valueType="num">
                                      <p:cBhvr additive="base">
                                        <p:cTn id="21" dur="250" fill="hold"/>
                                        <p:tgtEl>
                                          <p:spTgt spid="6"/>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750"/>
                            </p:stCondLst>
                            <p:childTnLst>
                              <p:par>
                                <p:cTn id="23" presetID="2" presetClass="entr" presetSubtype="3"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250" fill="hold"/>
                                        <p:tgtEl>
                                          <p:spTgt spid="14"/>
                                        </p:tgtEl>
                                        <p:attrNameLst>
                                          <p:attrName>ppt_x</p:attrName>
                                        </p:attrNameLst>
                                      </p:cBhvr>
                                      <p:tavLst>
                                        <p:tav tm="0">
                                          <p:val>
                                            <p:strVal val="1+#ppt_w/2"/>
                                          </p:val>
                                        </p:tav>
                                        <p:tav tm="100000">
                                          <p:val>
                                            <p:strVal val="#ppt_x"/>
                                          </p:val>
                                        </p:tav>
                                      </p:tavLst>
                                    </p:anim>
                                    <p:anim calcmode="lin" valueType="num">
                                      <p:cBhvr additive="base">
                                        <p:cTn id="26" dur="250" fill="hold"/>
                                        <p:tgtEl>
                                          <p:spTgt spid="14"/>
                                        </p:tgtEl>
                                        <p:attrNameLst>
                                          <p:attrName>ppt_y</p:attrName>
                                        </p:attrNameLst>
                                      </p:cBhvr>
                                      <p:tavLst>
                                        <p:tav tm="0">
                                          <p:val>
                                            <p:strVal val="0-#ppt_h/2"/>
                                          </p:val>
                                        </p:tav>
                                        <p:tav tm="100000">
                                          <p:val>
                                            <p:strVal val="#ppt_y"/>
                                          </p:val>
                                        </p:tav>
                                      </p:tavLst>
                                    </p:anim>
                                  </p:childTnLst>
                                </p:cTn>
                              </p:par>
                            </p:childTnLst>
                          </p:cTn>
                        </p:par>
                        <p:par>
                          <p:cTn id="27" fill="hold" nodeType="afterGroup">
                            <p:stCondLst>
                              <p:cond delay="1000"/>
                            </p:stCondLst>
                            <p:childTnLst>
                              <p:par>
                                <p:cTn id="28" presetID="2" presetClass="entr" presetSubtype="12"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250" fill="hold"/>
                                        <p:tgtEl>
                                          <p:spTgt spid="13"/>
                                        </p:tgtEl>
                                        <p:attrNameLst>
                                          <p:attrName>ppt_x</p:attrName>
                                        </p:attrNameLst>
                                      </p:cBhvr>
                                      <p:tavLst>
                                        <p:tav tm="0">
                                          <p:val>
                                            <p:strVal val="0-#ppt_w/2"/>
                                          </p:val>
                                        </p:tav>
                                        <p:tav tm="100000">
                                          <p:val>
                                            <p:strVal val="#ppt_x"/>
                                          </p:val>
                                        </p:tav>
                                      </p:tavLst>
                                    </p:anim>
                                    <p:anim calcmode="lin" valueType="num">
                                      <p:cBhvr additive="base">
                                        <p:cTn id="31" dur="250" fill="hold"/>
                                        <p:tgtEl>
                                          <p:spTgt spid="13"/>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1250"/>
                            </p:stCondLst>
                            <p:childTnLst>
                              <p:par>
                                <p:cTn id="33" presetID="2" presetClass="entr" presetSubtype="9"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250" fill="hold"/>
                                        <p:tgtEl>
                                          <p:spTgt spid="18"/>
                                        </p:tgtEl>
                                        <p:attrNameLst>
                                          <p:attrName>ppt_x</p:attrName>
                                        </p:attrNameLst>
                                      </p:cBhvr>
                                      <p:tavLst>
                                        <p:tav tm="0">
                                          <p:val>
                                            <p:strVal val="0-#ppt_w/2"/>
                                          </p:val>
                                        </p:tav>
                                        <p:tav tm="100000">
                                          <p:val>
                                            <p:strVal val="#ppt_x"/>
                                          </p:val>
                                        </p:tav>
                                      </p:tavLst>
                                    </p:anim>
                                    <p:anim calcmode="lin" valueType="num">
                                      <p:cBhvr additive="base">
                                        <p:cTn id="36" dur="250" fill="hold"/>
                                        <p:tgtEl>
                                          <p:spTgt spid="18"/>
                                        </p:tgtEl>
                                        <p:attrNameLst>
                                          <p:attrName>ppt_y</p:attrName>
                                        </p:attrNameLst>
                                      </p:cBhvr>
                                      <p:tavLst>
                                        <p:tav tm="0">
                                          <p:val>
                                            <p:strVal val="0-#ppt_h/2"/>
                                          </p:val>
                                        </p:tav>
                                        <p:tav tm="100000">
                                          <p:val>
                                            <p:strVal val="#ppt_y"/>
                                          </p:val>
                                        </p:tav>
                                      </p:tavLst>
                                    </p:anim>
                                  </p:childTnLst>
                                </p:cTn>
                              </p:par>
                            </p:childTnLst>
                          </p:cTn>
                        </p:par>
                        <p:par>
                          <p:cTn id="37" fill="hold" nodeType="afterGroup">
                            <p:stCondLst>
                              <p:cond delay="1500"/>
                            </p:stCondLst>
                            <p:childTnLst>
                              <p:par>
                                <p:cTn id="38" presetID="2" presetClass="entr" presetSubtype="8"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250" fill="hold"/>
                                        <p:tgtEl>
                                          <p:spTgt spid="10"/>
                                        </p:tgtEl>
                                        <p:attrNameLst>
                                          <p:attrName>ppt_x</p:attrName>
                                        </p:attrNameLst>
                                      </p:cBhvr>
                                      <p:tavLst>
                                        <p:tav tm="0">
                                          <p:val>
                                            <p:strVal val="0-#ppt_w/2"/>
                                          </p:val>
                                        </p:tav>
                                        <p:tav tm="100000">
                                          <p:val>
                                            <p:strVal val="#ppt_x"/>
                                          </p:val>
                                        </p:tav>
                                      </p:tavLst>
                                    </p:anim>
                                    <p:anim calcmode="lin" valueType="num">
                                      <p:cBhvr additive="base">
                                        <p:cTn id="41" dur="250" fill="hold"/>
                                        <p:tgtEl>
                                          <p:spTgt spid="10"/>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1750"/>
                            </p:stCondLst>
                            <p:childTnLst>
                              <p:par>
                                <p:cTn id="43" presetID="2" presetClass="entr" presetSubtype="4"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250" fill="hold"/>
                                        <p:tgtEl>
                                          <p:spTgt spid="7"/>
                                        </p:tgtEl>
                                        <p:attrNameLst>
                                          <p:attrName>ppt_x</p:attrName>
                                        </p:attrNameLst>
                                      </p:cBhvr>
                                      <p:tavLst>
                                        <p:tav tm="0">
                                          <p:val>
                                            <p:strVal val="#ppt_x"/>
                                          </p:val>
                                        </p:tav>
                                        <p:tav tm="100000">
                                          <p:val>
                                            <p:strVal val="#ppt_x"/>
                                          </p:val>
                                        </p:tav>
                                      </p:tavLst>
                                    </p:anim>
                                    <p:anim calcmode="lin" valueType="num">
                                      <p:cBhvr additive="base">
                                        <p:cTn id="46" dur="250" fill="hold"/>
                                        <p:tgtEl>
                                          <p:spTgt spid="7"/>
                                        </p:tgtEl>
                                        <p:attrNameLst>
                                          <p:attrName>ppt_y</p:attrName>
                                        </p:attrNameLst>
                                      </p:cBhvr>
                                      <p:tavLst>
                                        <p:tav tm="0">
                                          <p:val>
                                            <p:strVal val="1+#ppt_h/2"/>
                                          </p:val>
                                        </p:tav>
                                        <p:tav tm="100000">
                                          <p:val>
                                            <p:strVal val="#ppt_y"/>
                                          </p:val>
                                        </p:tav>
                                      </p:tavLst>
                                    </p:anim>
                                  </p:childTnLst>
                                </p:cTn>
                              </p:par>
                            </p:childTnLst>
                          </p:cTn>
                        </p:par>
                        <p:par>
                          <p:cTn id="47" fill="hold" nodeType="afterGroup">
                            <p:stCondLst>
                              <p:cond delay="2000"/>
                            </p:stCondLst>
                            <p:childTnLst>
                              <p:par>
                                <p:cTn id="48" presetID="2" presetClass="entr" presetSubtype="3"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250" fill="hold"/>
                                        <p:tgtEl>
                                          <p:spTgt spid="11"/>
                                        </p:tgtEl>
                                        <p:attrNameLst>
                                          <p:attrName>ppt_x</p:attrName>
                                        </p:attrNameLst>
                                      </p:cBhvr>
                                      <p:tavLst>
                                        <p:tav tm="0">
                                          <p:val>
                                            <p:strVal val="1+#ppt_w/2"/>
                                          </p:val>
                                        </p:tav>
                                        <p:tav tm="100000">
                                          <p:val>
                                            <p:strVal val="#ppt_x"/>
                                          </p:val>
                                        </p:tav>
                                      </p:tavLst>
                                    </p:anim>
                                    <p:anim calcmode="lin" valueType="num">
                                      <p:cBhvr additive="base">
                                        <p:cTn id="51" dur="250" fill="hold"/>
                                        <p:tgtEl>
                                          <p:spTgt spid="11"/>
                                        </p:tgtEl>
                                        <p:attrNameLst>
                                          <p:attrName>ppt_y</p:attrName>
                                        </p:attrNameLst>
                                      </p:cBhvr>
                                      <p:tavLst>
                                        <p:tav tm="0">
                                          <p:val>
                                            <p:strVal val="0-#ppt_h/2"/>
                                          </p:val>
                                        </p:tav>
                                        <p:tav tm="100000">
                                          <p:val>
                                            <p:strVal val="#ppt_y"/>
                                          </p:val>
                                        </p:tav>
                                      </p:tavLst>
                                    </p:anim>
                                  </p:childTnLst>
                                </p:cTn>
                              </p:par>
                            </p:childTnLst>
                          </p:cTn>
                        </p:par>
                        <p:par>
                          <p:cTn id="52" fill="hold" nodeType="afterGroup">
                            <p:stCondLst>
                              <p:cond delay="2250"/>
                            </p:stCondLst>
                            <p:childTnLst>
                              <p:par>
                                <p:cTn id="53" presetID="2" presetClass="entr" presetSubtype="1"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250" fill="hold"/>
                                        <p:tgtEl>
                                          <p:spTgt spid="8"/>
                                        </p:tgtEl>
                                        <p:attrNameLst>
                                          <p:attrName>ppt_x</p:attrName>
                                        </p:attrNameLst>
                                      </p:cBhvr>
                                      <p:tavLst>
                                        <p:tav tm="0">
                                          <p:val>
                                            <p:strVal val="#ppt_x"/>
                                          </p:val>
                                        </p:tav>
                                        <p:tav tm="100000">
                                          <p:val>
                                            <p:strVal val="#ppt_x"/>
                                          </p:val>
                                        </p:tav>
                                      </p:tavLst>
                                    </p:anim>
                                    <p:anim calcmode="lin" valueType="num">
                                      <p:cBhvr additive="base">
                                        <p:cTn id="56" dur="250" fill="hold"/>
                                        <p:tgtEl>
                                          <p:spTgt spid="8"/>
                                        </p:tgtEl>
                                        <p:attrNameLst>
                                          <p:attrName>ppt_y</p:attrName>
                                        </p:attrNameLst>
                                      </p:cBhvr>
                                      <p:tavLst>
                                        <p:tav tm="0">
                                          <p:val>
                                            <p:strVal val="0-#ppt_h/2"/>
                                          </p:val>
                                        </p:tav>
                                        <p:tav tm="100000">
                                          <p:val>
                                            <p:strVal val="#ppt_y"/>
                                          </p:val>
                                        </p:tav>
                                      </p:tavLst>
                                    </p:anim>
                                  </p:childTnLst>
                                </p:cTn>
                              </p:par>
                            </p:childTnLst>
                          </p:cTn>
                        </p:par>
                        <p:par>
                          <p:cTn id="57" fill="hold" nodeType="afterGroup">
                            <p:stCondLst>
                              <p:cond delay="2500"/>
                            </p:stCondLst>
                            <p:childTnLst>
                              <p:par>
                                <p:cTn id="58" presetID="2" presetClass="entr" presetSubtype="6" fill="hold"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250" fill="hold"/>
                                        <p:tgtEl>
                                          <p:spTgt spid="15"/>
                                        </p:tgtEl>
                                        <p:attrNameLst>
                                          <p:attrName>ppt_x</p:attrName>
                                        </p:attrNameLst>
                                      </p:cBhvr>
                                      <p:tavLst>
                                        <p:tav tm="0">
                                          <p:val>
                                            <p:strVal val="1+#ppt_w/2"/>
                                          </p:val>
                                        </p:tav>
                                        <p:tav tm="100000">
                                          <p:val>
                                            <p:strVal val="#ppt_x"/>
                                          </p:val>
                                        </p:tav>
                                      </p:tavLst>
                                    </p:anim>
                                    <p:anim calcmode="lin" valueType="num">
                                      <p:cBhvr additive="base">
                                        <p:cTn id="61" dur="250" fill="hold"/>
                                        <p:tgtEl>
                                          <p:spTgt spid="15"/>
                                        </p:tgtEl>
                                        <p:attrNameLst>
                                          <p:attrName>ppt_y</p:attrName>
                                        </p:attrNameLst>
                                      </p:cBhvr>
                                      <p:tavLst>
                                        <p:tav tm="0">
                                          <p:val>
                                            <p:strVal val="1+#ppt_h/2"/>
                                          </p:val>
                                        </p:tav>
                                        <p:tav tm="100000">
                                          <p:val>
                                            <p:strVal val="#ppt_y"/>
                                          </p:val>
                                        </p:tav>
                                      </p:tavLst>
                                    </p:anim>
                                  </p:childTnLst>
                                </p:cTn>
                              </p:par>
                            </p:childTnLst>
                          </p:cTn>
                        </p:par>
                        <p:par>
                          <p:cTn id="62" fill="hold" nodeType="afterGroup">
                            <p:stCondLst>
                              <p:cond delay="2750"/>
                            </p:stCondLst>
                            <p:childTnLst>
                              <p:par>
                                <p:cTn id="63" presetID="2" presetClass="entr" presetSubtype="2" fill="hold" nodeType="after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250" fill="hold"/>
                                        <p:tgtEl>
                                          <p:spTgt spid="12"/>
                                        </p:tgtEl>
                                        <p:attrNameLst>
                                          <p:attrName>ppt_x</p:attrName>
                                        </p:attrNameLst>
                                      </p:cBhvr>
                                      <p:tavLst>
                                        <p:tav tm="0">
                                          <p:val>
                                            <p:strVal val="1+#ppt_w/2"/>
                                          </p:val>
                                        </p:tav>
                                        <p:tav tm="100000">
                                          <p:val>
                                            <p:strVal val="#ppt_x"/>
                                          </p:val>
                                        </p:tav>
                                      </p:tavLst>
                                    </p:anim>
                                    <p:anim calcmode="lin" valueType="num">
                                      <p:cBhvr additive="base">
                                        <p:cTn id="66" dur="250" fill="hold"/>
                                        <p:tgtEl>
                                          <p:spTgt spid="12"/>
                                        </p:tgtEl>
                                        <p:attrNameLst>
                                          <p:attrName>ppt_y</p:attrName>
                                        </p:attrNameLst>
                                      </p:cBhvr>
                                      <p:tavLst>
                                        <p:tav tm="0">
                                          <p:val>
                                            <p:strVal val="#ppt_y"/>
                                          </p:val>
                                        </p:tav>
                                        <p:tav tm="100000">
                                          <p:val>
                                            <p:strVal val="#ppt_y"/>
                                          </p:val>
                                        </p:tav>
                                      </p:tavLst>
                                    </p:anim>
                                  </p:childTnLst>
                                </p:cTn>
                              </p:par>
                            </p:childTnLst>
                          </p:cTn>
                        </p:par>
                        <p:par>
                          <p:cTn id="67" fill="hold" nodeType="afterGroup">
                            <p:stCondLst>
                              <p:cond delay="3000"/>
                            </p:stCondLst>
                            <p:childTnLst>
                              <p:par>
                                <p:cTn id="68" presetID="1" presetClass="entr" presetSubtype="0" fill="hold" grpId="0" nodeType="afterEffect">
                                  <p:stCondLst>
                                    <p:cond delay="0"/>
                                  </p:stCondLst>
                                  <p:childTnLst>
                                    <p:set>
                                      <p:cBhvr>
                                        <p:cTn id="69" dur="1" fill="hold">
                                          <p:stCondLst>
                                            <p:cond delay="0"/>
                                          </p:stCondLst>
                                        </p:cTn>
                                        <p:tgtEl>
                                          <p:spTgt spid="3">
                                            <p:txEl>
                                              <p:pRg st="0" end="0"/>
                                            </p:txEl>
                                          </p:spTgt>
                                        </p:tgtEl>
                                        <p:attrNameLst>
                                          <p:attrName>style.visibility</p:attrName>
                                        </p:attrNameLst>
                                      </p:cBhvr>
                                      <p:to>
                                        <p:strVal val="visible"/>
                                      </p:to>
                                    </p:set>
                                  </p:childTnLst>
                                </p:cTn>
                              </p:par>
                            </p:childTnLst>
                          </p:cTn>
                        </p:par>
                        <p:par>
                          <p:cTn id="70" fill="hold">
                            <p:stCondLst>
                              <p:cond delay="3000"/>
                            </p:stCondLst>
                            <p:childTnLst>
                              <p:par>
                                <p:cTn id="71" presetID="1" presetClass="entr" presetSubtype="0" fill="hold" grpId="0" nodeType="afterEffect">
                                  <p:stCondLst>
                                    <p:cond delay="0"/>
                                  </p:stCondLst>
                                  <p:childTnLst>
                                    <p:set>
                                      <p:cBhvr>
                                        <p:cTn id="72" dur="1" fill="hold">
                                          <p:stCondLst>
                                            <p:cond delay="0"/>
                                          </p:stCondLst>
                                        </p:cTn>
                                        <p:tgtEl>
                                          <p:spTgt spid="3">
                                            <p:txEl>
                                              <p:pRg st="1" end="1"/>
                                            </p:txEl>
                                          </p:spTgt>
                                        </p:tgtEl>
                                        <p:attrNameLst>
                                          <p:attrName>style.visibility</p:attrName>
                                        </p:attrNameLst>
                                      </p:cBhvr>
                                      <p:to>
                                        <p:strVal val="visible"/>
                                      </p:to>
                                    </p:set>
                                  </p:childTnLst>
                                </p:cTn>
                              </p:par>
                            </p:childTnLst>
                          </p:cTn>
                        </p:par>
                        <p:par>
                          <p:cTn id="73" fill="hold" nodeType="afterGroup">
                            <p:stCondLst>
                              <p:cond delay="3000"/>
                            </p:stCondLst>
                            <p:childTnLst>
                              <p:par>
                                <p:cTn id="74" presetID="2" presetClass="entr" presetSubtype="12" fill="hold"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0-#ppt_w/2"/>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4801</TotalTime>
  <Words>4718</Words>
  <Application>Microsoft Office PowerPoint</Application>
  <PresentationFormat>On-screen Show (4:3)</PresentationFormat>
  <Paragraphs>436</Paragraphs>
  <Slides>50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Eras Bold ITC</vt:lpstr>
      <vt:lpstr>Perpetua</vt:lpstr>
      <vt:lpstr>Book Antiqua</vt:lpstr>
      <vt:lpstr>Clarity</vt:lpstr>
      <vt:lpstr>An introduction to medicines development and regulation</vt:lpstr>
      <vt:lpstr>Objectives</vt:lpstr>
      <vt:lpstr>A reminder…</vt:lpstr>
      <vt:lpstr>The life cycle of a medicine – pre-clinical</vt:lpstr>
      <vt:lpstr>The life cycle of a medicine – clinical trials</vt:lpstr>
      <vt:lpstr>The life cycle of a medicine – clinical trials</vt:lpstr>
      <vt:lpstr>The life cycle of a medicine - licensing</vt:lpstr>
      <vt:lpstr>The life cycle of a medicine - approval</vt:lpstr>
      <vt:lpstr>The life cycle of a medicine - launch</vt:lpstr>
      <vt:lpstr>The development process summary</vt:lpstr>
      <vt:lpstr>After launch</vt:lpstr>
      <vt:lpstr>After launch – fading away</vt:lpstr>
      <vt:lpstr>After launch – early exit</vt:lpstr>
      <vt:lpstr>Generics</vt:lpstr>
      <vt:lpstr>Biosimilars</vt:lpstr>
      <vt:lpstr>Patents – a quick detour</vt:lpstr>
      <vt:lpstr>Patents</vt:lpstr>
      <vt:lpstr>Patents – the SPC</vt:lpstr>
      <vt:lpstr>The regulatory agencies</vt:lpstr>
      <vt:lpstr>Why medicines regulation?</vt:lpstr>
      <vt:lpstr>PowerPoint Presentation</vt:lpstr>
      <vt:lpstr>PowerPoint Presentation</vt:lpstr>
      <vt:lpstr>PowerPoint Presentation</vt:lpstr>
      <vt:lpstr>PowerPoint Presentation</vt:lpstr>
      <vt:lpstr>PowerPoint Presentation</vt:lpstr>
      <vt:lpstr>Medicines regulation history</vt:lpstr>
      <vt:lpstr>Medicines regulation history </vt:lpstr>
      <vt:lpstr>Medicines regulation history - US </vt:lpstr>
      <vt:lpstr>Medicines regulation history UK</vt:lpstr>
      <vt:lpstr>Medicines regulation history </vt:lpstr>
      <vt:lpstr>The MHRA – UK (as of Autumn 2018)</vt:lpstr>
      <vt:lpstr>The EMA - EU</vt:lpstr>
      <vt:lpstr>Licensing – EU</vt:lpstr>
      <vt:lpstr>The FDA - USA</vt:lpstr>
      <vt:lpstr>ICH – towards a standard</vt:lpstr>
      <vt:lpstr>ICH – towards a standard</vt:lpstr>
      <vt:lpstr>Getting medicines to patients faster</vt:lpstr>
      <vt:lpstr>Orphan medicines</vt:lpstr>
      <vt:lpstr>Orphan medicines</vt:lpstr>
      <vt:lpstr>PRIME / Breakthrough</vt:lpstr>
      <vt:lpstr>Conditional licensing</vt:lpstr>
      <vt:lpstr>Conditional licensing 2</vt:lpstr>
      <vt:lpstr>‘Adaptive licensing’ - EMA</vt:lpstr>
      <vt:lpstr>‘Early Access to Medicines’</vt:lpstr>
      <vt:lpstr>‘Early Access to Medicines’</vt:lpstr>
      <vt:lpstr>Regulatory approval vs. HTA – what’s the difference?</vt:lpstr>
      <vt:lpstr>Regulatory approval vs. HTA – what’s the difference?</vt:lpstr>
      <vt:lpstr>What stage is a drug at?</vt:lpstr>
      <vt:lpstr>What information is available?</vt:lpstr>
      <vt:lpstr>Getting information after licencing</vt:lpstr>
    </vt:vector>
  </TitlesOfParts>
  <Company>West Midlands Medicines Info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can we find out about drugs pre-launch?</dc:title>
  <dc:creator>Jim Glare</dc:creator>
  <cp:lastModifiedBy>McEntee Joanne (RQ6) RLBUHT</cp:lastModifiedBy>
  <cp:revision>232</cp:revision>
  <cp:lastPrinted>2018-12-12T17:12:30Z</cp:lastPrinted>
  <dcterms:created xsi:type="dcterms:W3CDTF">2003-09-17T13:35:40Z</dcterms:created>
  <dcterms:modified xsi:type="dcterms:W3CDTF">2018-12-12T17:15:26Z</dcterms:modified>
</cp:coreProperties>
</file>